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Economica"/>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Economica-bold.fntdata"/><Relationship Id="rId10" Type="http://schemas.openxmlformats.org/officeDocument/2006/relationships/slide" Target="slides/slide5.xml"/><Relationship Id="rId32" Type="http://schemas.openxmlformats.org/officeDocument/2006/relationships/font" Target="fonts/Economica-regular.fntdata"/><Relationship Id="rId13" Type="http://schemas.openxmlformats.org/officeDocument/2006/relationships/slide" Target="slides/slide8.xml"/><Relationship Id="rId35" Type="http://schemas.openxmlformats.org/officeDocument/2006/relationships/font" Target="fonts/Economica-boldItalic.fntdata"/><Relationship Id="rId12" Type="http://schemas.openxmlformats.org/officeDocument/2006/relationships/slide" Target="slides/slide7.xml"/><Relationship Id="rId34" Type="http://schemas.openxmlformats.org/officeDocument/2006/relationships/font" Target="fonts/Economica-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2237ff4e2_0_1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2237ff4e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2237ff4e2_0_1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2237ff4e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c2237ff4e2_0_1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c2237ff4e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2237ff4e2_0_1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2237ff4e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c2237ff4e2_0_20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c2237ff4e2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2237ff4e2_0_2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2237ff4e2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2237ff4e2_0_2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2237ff4e2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2237ff4e2_0_2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c2237ff4e2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c2237ff4e2_0_2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c2237ff4e2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c2237ff4e2_0_30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c2237ff4e2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8954bc_0_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8954b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c2237ff4e2_0_3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c2237ff4e2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c2237ff4e2_0_3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c2237ff4e2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c2237ff4e2_0_3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c2237ff4e2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c2237ff4e2_0_38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c2237ff4e2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c2237ff4e2_0_40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c2237ff4e2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c6f8954bc_0_1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c6f8954b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954bc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954b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2237ff4e2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2237ff4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2237ff4e2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2237ff4e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2237ff4e2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2237ff4e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2237ff4e2_0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2237ff4e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2237ff4e2_0_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2237ff4e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2237ff4e2_0_10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2237ff4e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mailto:katja.margelisch@phbern.ch" TargetMode="External"/><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Resilienz Themenkarten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Durchhalten oder besser aufgeben? </a:t>
            </a:r>
            <a:r>
              <a:rPr lang="en"/>
              <a:t>   </a:t>
            </a:r>
            <a:endParaRPr/>
          </a:p>
        </p:txBody>
      </p:sp>
      <p:cxnSp>
        <p:nvCxnSpPr>
          <p:cNvPr id="223" name="Google Shape;223;p22"/>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224" name="Google Shape;224;p22"/>
          <p:cNvGrpSpPr/>
          <p:nvPr/>
        </p:nvGrpSpPr>
        <p:grpSpPr>
          <a:xfrm>
            <a:off x="437825" y="1568589"/>
            <a:ext cx="2685450" cy="3086700"/>
            <a:chOff x="437825" y="1568589"/>
            <a:chExt cx="2685450" cy="3086700"/>
          </a:xfrm>
        </p:grpSpPr>
        <p:sp>
          <p:nvSpPr>
            <p:cNvPr id="225" name="Google Shape;225;p22"/>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22"/>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228" name="Google Shape;228;p22"/>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Es ist hilfreich zu wissen, wann es sich lohnt, für etwas zu kämpfen. </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(Michael Pfreundner) </a:t>
            </a:r>
            <a:r>
              <a:rPr b="1" lang="en" sz="1400"/>
              <a:t> 	 	</a:t>
            </a:r>
            <a:endParaRPr sz="1400"/>
          </a:p>
        </p:txBody>
      </p:sp>
      <p:grpSp>
        <p:nvGrpSpPr>
          <p:cNvPr id="229" name="Google Shape;229;p22"/>
          <p:cNvGrpSpPr/>
          <p:nvPr/>
        </p:nvGrpSpPr>
        <p:grpSpPr>
          <a:xfrm>
            <a:off x="3230400" y="1568589"/>
            <a:ext cx="2683200" cy="3086700"/>
            <a:chOff x="3230400" y="1568589"/>
            <a:chExt cx="2683200" cy="3086700"/>
          </a:xfrm>
        </p:grpSpPr>
        <p:sp>
          <p:nvSpPr>
            <p:cNvPr id="230" name="Google Shape;230;p22"/>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22"/>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233" name="Google Shape;233;p22"/>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Erfolgreich kämpfen zu können oder klug aufzugeben, ist eine individuelle Entscheidung. Je besser ein Kind sich kennt, desto leichter gelingt ihm diese Unterscheidung. Auf dem Weg dahin tun das Vertrauen in seine Fähigkeiten und Lob durch Bezugspersonen gut. 	</a:t>
            </a:r>
            <a:endParaRPr sz="1300"/>
          </a:p>
        </p:txBody>
      </p:sp>
      <p:grpSp>
        <p:nvGrpSpPr>
          <p:cNvPr id="234" name="Google Shape;234;p22"/>
          <p:cNvGrpSpPr/>
          <p:nvPr/>
        </p:nvGrpSpPr>
        <p:grpSpPr>
          <a:xfrm>
            <a:off x="6022975" y="1568589"/>
            <a:ext cx="2685450" cy="3086700"/>
            <a:chOff x="6022975" y="1568589"/>
            <a:chExt cx="2685450" cy="3086700"/>
          </a:xfrm>
        </p:grpSpPr>
        <p:sp>
          <p:nvSpPr>
            <p:cNvPr id="235" name="Google Shape;235;p22"/>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22"/>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238" name="Google Shape;238;p22"/>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Wie setzen Sie Lob und Verstärkung bewusst ein? </a:t>
            </a:r>
            <a:endParaRPr b="1" sz="1200"/>
          </a:p>
          <a:p>
            <a:pPr indent="-304800" lvl="0" marL="457200" rtl="0" algn="l">
              <a:spcBef>
                <a:spcPts val="0"/>
              </a:spcBef>
              <a:spcAft>
                <a:spcPts val="0"/>
              </a:spcAft>
              <a:buSzPts val="1200"/>
              <a:buChar char="-"/>
            </a:pPr>
            <a:r>
              <a:rPr b="1" lang="en" sz="1200"/>
              <a:t>Welchen Ansprüchen soll ihr Kind genügen?</a:t>
            </a:r>
            <a:endParaRPr b="1" sz="1200"/>
          </a:p>
          <a:p>
            <a:pPr indent="-304800" lvl="0" marL="457200" rtl="0" algn="l">
              <a:spcBef>
                <a:spcPts val="0"/>
              </a:spcBef>
              <a:spcAft>
                <a:spcPts val="0"/>
              </a:spcAft>
              <a:buSzPts val="1200"/>
              <a:buChar char="-"/>
            </a:pPr>
            <a:r>
              <a:rPr b="1" lang="en" sz="1200"/>
              <a:t>Und wo bestärken Sie es darin, einfach sich selbst zu sein? Bestärken Sie es auch dann, wenn es nicht Ihren Vorstellungen entspricht? </a:t>
            </a:r>
            <a:endParaRPr b="1"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Übergänge erfolgreich bewältigen </a:t>
            </a:r>
            <a:endParaRPr/>
          </a:p>
        </p:txBody>
      </p:sp>
      <p:cxnSp>
        <p:nvCxnSpPr>
          <p:cNvPr id="244" name="Google Shape;244;p23"/>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245" name="Google Shape;245;p23"/>
          <p:cNvGrpSpPr/>
          <p:nvPr/>
        </p:nvGrpSpPr>
        <p:grpSpPr>
          <a:xfrm>
            <a:off x="437825" y="1568589"/>
            <a:ext cx="2685450" cy="3086700"/>
            <a:chOff x="437825" y="1568589"/>
            <a:chExt cx="2685450" cy="3086700"/>
          </a:xfrm>
        </p:grpSpPr>
        <p:sp>
          <p:nvSpPr>
            <p:cNvPr id="246" name="Google Shape;246;p23"/>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23"/>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249" name="Google Shape;249;p23"/>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Es gibt Berge, über die man hinüber muss, sonst geht der Weg nicht weiter.</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(Ludwig Thoma)  	 	</a:t>
            </a:r>
            <a:endParaRPr sz="1400"/>
          </a:p>
        </p:txBody>
      </p:sp>
      <p:grpSp>
        <p:nvGrpSpPr>
          <p:cNvPr id="250" name="Google Shape;250;p23"/>
          <p:cNvGrpSpPr/>
          <p:nvPr/>
        </p:nvGrpSpPr>
        <p:grpSpPr>
          <a:xfrm>
            <a:off x="3230400" y="1568589"/>
            <a:ext cx="2683200" cy="3086700"/>
            <a:chOff x="3230400" y="1568589"/>
            <a:chExt cx="2683200" cy="3086700"/>
          </a:xfrm>
        </p:grpSpPr>
        <p:sp>
          <p:nvSpPr>
            <p:cNvPr id="251" name="Google Shape;251;p23"/>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23"/>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254" name="Google Shape;254;p23"/>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Jeder neue Lebensabschnitt ist eine Herausforderung. Wenn ein Übergang erfolgreich gemeistert wurde, ist das ein Erfolg fürs Leben. Hilfreich ist es, wenn dabei jemand das Kind auch einmal an die Hand nimmt und eine Wegstrecke mitgeht. Aber: Gehen muss es selbst!	</a:t>
            </a:r>
            <a:endParaRPr sz="1300"/>
          </a:p>
        </p:txBody>
      </p:sp>
      <p:grpSp>
        <p:nvGrpSpPr>
          <p:cNvPr id="255" name="Google Shape;255;p23"/>
          <p:cNvGrpSpPr/>
          <p:nvPr/>
        </p:nvGrpSpPr>
        <p:grpSpPr>
          <a:xfrm>
            <a:off x="6022975" y="1568589"/>
            <a:ext cx="2685450" cy="3086700"/>
            <a:chOff x="6022975" y="1568589"/>
            <a:chExt cx="2685450" cy="3086700"/>
          </a:xfrm>
        </p:grpSpPr>
        <p:sp>
          <p:nvSpPr>
            <p:cNvPr id="256" name="Google Shape;256;p23"/>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23"/>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259" name="Google Shape;259;p23"/>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Welche Übergänge stehen demnächst für Ihr Kind an? </a:t>
            </a:r>
            <a:endParaRPr b="1" sz="1200"/>
          </a:p>
          <a:p>
            <a:pPr indent="-304800" lvl="0" marL="457200" rtl="0" algn="l">
              <a:spcBef>
                <a:spcPts val="0"/>
              </a:spcBef>
              <a:spcAft>
                <a:spcPts val="0"/>
              </a:spcAft>
              <a:buSzPts val="1200"/>
              <a:buChar char="-"/>
            </a:pPr>
            <a:r>
              <a:rPr b="1" lang="en" sz="1200"/>
              <a:t>Begleiten Sie diesen Übergang mit Freude - vielleicht auch mit einem feierlichen Ritual. </a:t>
            </a:r>
            <a:endParaRPr b="1"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4"/>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Neue Lebenssituationen meistern </a:t>
            </a:r>
            <a:endParaRPr/>
          </a:p>
        </p:txBody>
      </p:sp>
      <p:cxnSp>
        <p:nvCxnSpPr>
          <p:cNvPr id="265" name="Google Shape;265;p24"/>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266" name="Google Shape;266;p24"/>
          <p:cNvGrpSpPr/>
          <p:nvPr/>
        </p:nvGrpSpPr>
        <p:grpSpPr>
          <a:xfrm>
            <a:off x="437825" y="1568589"/>
            <a:ext cx="2685450" cy="3086700"/>
            <a:chOff x="437825" y="1568589"/>
            <a:chExt cx="2685450" cy="3086700"/>
          </a:xfrm>
        </p:grpSpPr>
        <p:sp>
          <p:nvSpPr>
            <p:cNvPr id="267" name="Google Shape;267;p24"/>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24"/>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270" name="Google Shape;270;p24"/>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Und plötzlich weisst du: Es ist Zeit, etwas Neues zu beginnen und dem Zauber des Anfangs zu vertrauen.</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(Meister Eckhart)  	 	</a:t>
            </a:r>
            <a:endParaRPr sz="1400"/>
          </a:p>
        </p:txBody>
      </p:sp>
      <p:grpSp>
        <p:nvGrpSpPr>
          <p:cNvPr id="271" name="Google Shape;271;p24"/>
          <p:cNvGrpSpPr/>
          <p:nvPr/>
        </p:nvGrpSpPr>
        <p:grpSpPr>
          <a:xfrm>
            <a:off x="3230400" y="1568589"/>
            <a:ext cx="2683200" cy="3086700"/>
            <a:chOff x="3230400" y="1568589"/>
            <a:chExt cx="2683200" cy="3086700"/>
          </a:xfrm>
        </p:grpSpPr>
        <p:sp>
          <p:nvSpPr>
            <p:cNvPr id="272" name="Google Shape;272;p24"/>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24"/>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275" name="Google Shape;275;p24"/>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Ein neuer Wohnort, andere Spielgefährtinnen und Spielkameraden, vielleicht sogar eine neue Familie… Lebenssituationen ändern sich. Resiliente Kinder verkraften letztendlich auch einschneidende Erfahrungen. </a:t>
            </a:r>
            <a:endParaRPr sz="1300"/>
          </a:p>
        </p:txBody>
      </p:sp>
      <p:grpSp>
        <p:nvGrpSpPr>
          <p:cNvPr id="276" name="Google Shape;276;p24"/>
          <p:cNvGrpSpPr/>
          <p:nvPr/>
        </p:nvGrpSpPr>
        <p:grpSpPr>
          <a:xfrm>
            <a:off x="6022975" y="1568589"/>
            <a:ext cx="2685450" cy="3086700"/>
            <a:chOff x="6022975" y="1568589"/>
            <a:chExt cx="2685450" cy="3086700"/>
          </a:xfrm>
        </p:grpSpPr>
        <p:sp>
          <p:nvSpPr>
            <p:cNvPr id="277" name="Google Shape;277;p24"/>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24"/>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280" name="Google Shape;280;p24"/>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Stehen für die Kinder wichtige Veränderungen an und setzt sich Ihr Kind mit möglichen Situationen auseinander?</a:t>
            </a:r>
            <a:endParaRPr b="1" sz="1200"/>
          </a:p>
          <a:p>
            <a:pPr indent="-304800" lvl="0" marL="457200" rtl="0" algn="l">
              <a:spcBef>
                <a:spcPts val="0"/>
              </a:spcBef>
              <a:spcAft>
                <a:spcPts val="0"/>
              </a:spcAft>
              <a:buSzPts val="1200"/>
              <a:buChar char="-"/>
            </a:pPr>
            <a:r>
              <a:rPr b="1" lang="en" sz="1200"/>
              <a:t>Werden die bevorstehenden Veränderungen von den Kindern thematisiert? </a:t>
            </a:r>
            <a:endParaRPr b="1"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Angst als ein hilfreicher Begleiter</a:t>
            </a:r>
            <a:endParaRPr/>
          </a:p>
        </p:txBody>
      </p:sp>
      <p:cxnSp>
        <p:nvCxnSpPr>
          <p:cNvPr id="286" name="Google Shape;286;p25"/>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287" name="Google Shape;287;p25"/>
          <p:cNvGrpSpPr/>
          <p:nvPr/>
        </p:nvGrpSpPr>
        <p:grpSpPr>
          <a:xfrm>
            <a:off x="437825" y="1568589"/>
            <a:ext cx="2685450" cy="3086700"/>
            <a:chOff x="437825" y="1568589"/>
            <a:chExt cx="2685450" cy="3086700"/>
          </a:xfrm>
        </p:grpSpPr>
        <p:sp>
          <p:nvSpPr>
            <p:cNvPr id="288" name="Google Shape;288;p25"/>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 name="Google Shape;290;p25"/>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291" name="Google Shape;291;p25"/>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Ängste gehören zum Leben!</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(Jan Urlich Rogge)  	 	</a:t>
            </a:r>
            <a:endParaRPr sz="1400"/>
          </a:p>
        </p:txBody>
      </p:sp>
      <p:grpSp>
        <p:nvGrpSpPr>
          <p:cNvPr id="292" name="Google Shape;292;p25"/>
          <p:cNvGrpSpPr/>
          <p:nvPr/>
        </p:nvGrpSpPr>
        <p:grpSpPr>
          <a:xfrm>
            <a:off x="3230400" y="1568589"/>
            <a:ext cx="2683200" cy="3086700"/>
            <a:chOff x="3230400" y="1568589"/>
            <a:chExt cx="2683200" cy="3086700"/>
          </a:xfrm>
        </p:grpSpPr>
        <p:sp>
          <p:nvSpPr>
            <p:cNvPr id="293" name="Google Shape;293;p25"/>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 name="Google Shape;295;p25"/>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296" name="Google Shape;296;p25"/>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Entwicklungsaufgaben sind mit Ängsten verbunden. Wir können Kindern diese Ängste nicht abnehmen, können sie aber begleiten und ihnen aber Sicherheit und Geborgenheit anbieten. Durch gut bewältigte Angst- phasen gewinnen Kinder viel: Resilienz und Empathie, Vertrauen und Klarheit. </a:t>
            </a:r>
            <a:endParaRPr sz="1300"/>
          </a:p>
        </p:txBody>
      </p:sp>
      <p:grpSp>
        <p:nvGrpSpPr>
          <p:cNvPr id="297" name="Google Shape;297;p25"/>
          <p:cNvGrpSpPr/>
          <p:nvPr/>
        </p:nvGrpSpPr>
        <p:grpSpPr>
          <a:xfrm>
            <a:off x="6022975" y="1568589"/>
            <a:ext cx="2685450" cy="3086700"/>
            <a:chOff x="6022975" y="1568589"/>
            <a:chExt cx="2685450" cy="3086700"/>
          </a:xfrm>
        </p:grpSpPr>
        <p:sp>
          <p:nvSpPr>
            <p:cNvPr id="298" name="Google Shape;298;p25"/>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25"/>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301" name="Google Shape;301;p25"/>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Versuchen Sie nicht, Kindern ihre Ängste auszureden.</a:t>
            </a:r>
            <a:endParaRPr b="1" sz="1200"/>
          </a:p>
          <a:p>
            <a:pPr indent="-304800" lvl="0" marL="457200" rtl="0" algn="l">
              <a:spcBef>
                <a:spcPts val="0"/>
              </a:spcBef>
              <a:spcAft>
                <a:spcPts val="0"/>
              </a:spcAft>
              <a:buSzPts val="1200"/>
              <a:buChar char="-"/>
            </a:pPr>
            <a:r>
              <a:rPr b="1" lang="en" sz="1200"/>
              <a:t>Zeigen Sie stattdessen Verständnis.</a:t>
            </a:r>
            <a:endParaRPr b="1" sz="1200"/>
          </a:p>
          <a:p>
            <a:pPr indent="-304800" lvl="0" marL="457200" rtl="0" algn="l">
              <a:spcBef>
                <a:spcPts val="0"/>
              </a:spcBef>
              <a:spcAft>
                <a:spcPts val="0"/>
              </a:spcAft>
              <a:buSzPts val="1200"/>
              <a:buChar char="-"/>
            </a:pPr>
            <a:r>
              <a:rPr b="1" lang="en" sz="1200"/>
              <a:t>Finden Sie heraus, was das Kind in dieser Situation braucht. </a:t>
            </a:r>
            <a:endParaRPr b="1"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6"/>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Mit permanenten Veränderungen leben </a:t>
            </a:r>
            <a:endParaRPr/>
          </a:p>
        </p:txBody>
      </p:sp>
      <p:cxnSp>
        <p:nvCxnSpPr>
          <p:cNvPr id="307" name="Google Shape;307;p26"/>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308" name="Google Shape;308;p26"/>
          <p:cNvGrpSpPr/>
          <p:nvPr/>
        </p:nvGrpSpPr>
        <p:grpSpPr>
          <a:xfrm>
            <a:off x="437825" y="1568589"/>
            <a:ext cx="2685450" cy="3086700"/>
            <a:chOff x="437825" y="1568589"/>
            <a:chExt cx="2685450" cy="3086700"/>
          </a:xfrm>
        </p:grpSpPr>
        <p:sp>
          <p:nvSpPr>
            <p:cNvPr id="309" name="Google Shape;309;p26"/>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26"/>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312" name="Google Shape;312;p26"/>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Es gibt nichts Beständigeres als die Unbeständigkeit. </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(Hans Jakob Christoffel von Grimmelshausen)  	 	</a:t>
            </a:r>
            <a:endParaRPr sz="1400"/>
          </a:p>
        </p:txBody>
      </p:sp>
      <p:grpSp>
        <p:nvGrpSpPr>
          <p:cNvPr id="313" name="Google Shape;313;p26"/>
          <p:cNvGrpSpPr/>
          <p:nvPr/>
        </p:nvGrpSpPr>
        <p:grpSpPr>
          <a:xfrm>
            <a:off x="3230400" y="1568589"/>
            <a:ext cx="2683200" cy="3086700"/>
            <a:chOff x="3230400" y="1568589"/>
            <a:chExt cx="2683200" cy="3086700"/>
          </a:xfrm>
        </p:grpSpPr>
        <p:sp>
          <p:nvSpPr>
            <p:cNvPr id="314" name="Google Shape;314;p26"/>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26"/>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317" name="Google Shape;317;p26"/>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Bei kleinen Kindern weckt jeder neue Reiz Aufmerksamkeit, später stellen sich Routinen ein. Dennoch kommt es immer wieder zu Veränderungen. Damit Kinder lernen, mit Veränderungen umzugehen, brauchen sie stabile Zonen, um sich (in sich selbst)  sicher zu fühlen. </a:t>
            </a:r>
            <a:endParaRPr sz="1300"/>
          </a:p>
        </p:txBody>
      </p:sp>
      <p:grpSp>
        <p:nvGrpSpPr>
          <p:cNvPr id="318" name="Google Shape;318;p26"/>
          <p:cNvGrpSpPr/>
          <p:nvPr/>
        </p:nvGrpSpPr>
        <p:grpSpPr>
          <a:xfrm>
            <a:off x="6022975" y="1568589"/>
            <a:ext cx="2685450" cy="3086700"/>
            <a:chOff x="6022975" y="1568589"/>
            <a:chExt cx="2685450" cy="3086700"/>
          </a:xfrm>
        </p:grpSpPr>
        <p:sp>
          <p:nvSpPr>
            <p:cNvPr id="319" name="Google Shape;319;p26"/>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26"/>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322" name="Google Shape;322;p26"/>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Was wäre, wenn alles unverändert bliebe?</a:t>
            </a:r>
            <a:endParaRPr b="1" sz="1200"/>
          </a:p>
          <a:p>
            <a:pPr indent="-304800" lvl="0" marL="457200" rtl="0" algn="l">
              <a:spcBef>
                <a:spcPts val="0"/>
              </a:spcBef>
              <a:spcAft>
                <a:spcPts val="0"/>
              </a:spcAft>
              <a:buSzPts val="1200"/>
              <a:buChar char="-"/>
            </a:pPr>
            <a:r>
              <a:rPr b="1" lang="en" sz="1200"/>
              <a:t>Was macht Kinder stark genug, um mit Veränderungen zurecht zu kommen?</a:t>
            </a:r>
            <a:endParaRPr b="1" sz="1200"/>
          </a:p>
          <a:p>
            <a:pPr indent="-304800" lvl="0" marL="457200" rtl="0" algn="l">
              <a:spcBef>
                <a:spcPts val="0"/>
              </a:spcBef>
              <a:spcAft>
                <a:spcPts val="0"/>
              </a:spcAft>
              <a:buSzPts val="1200"/>
              <a:buChar char="-"/>
            </a:pPr>
            <a:r>
              <a:rPr b="1" lang="en" sz="1200"/>
              <a:t>Können wir gegebenenfalls auf Hilfestellungen, wie z.B. Rituale, zurückgreifen? </a:t>
            </a:r>
            <a:r>
              <a:rPr b="1" lang="en" sz="1200"/>
              <a:t> </a:t>
            </a:r>
            <a:endParaRPr b="1"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7"/>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Selbstwertgefühl und Selbstvertrauen  </a:t>
            </a:r>
            <a:endParaRPr/>
          </a:p>
        </p:txBody>
      </p:sp>
      <p:cxnSp>
        <p:nvCxnSpPr>
          <p:cNvPr id="328" name="Google Shape;328;p27"/>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329" name="Google Shape;329;p27"/>
          <p:cNvGrpSpPr/>
          <p:nvPr/>
        </p:nvGrpSpPr>
        <p:grpSpPr>
          <a:xfrm>
            <a:off x="437825" y="1568589"/>
            <a:ext cx="2685450" cy="3086700"/>
            <a:chOff x="437825" y="1568589"/>
            <a:chExt cx="2685450" cy="3086700"/>
          </a:xfrm>
        </p:grpSpPr>
        <p:sp>
          <p:nvSpPr>
            <p:cNvPr id="330" name="Google Shape;330;p27"/>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27"/>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333" name="Google Shape;333;p27"/>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Für die Welt bist du irgendjemand, aber für irgendjemand die ganze Welt. </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(Erich Fried )  	 	</a:t>
            </a:r>
            <a:endParaRPr sz="1400"/>
          </a:p>
        </p:txBody>
      </p:sp>
      <p:grpSp>
        <p:nvGrpSpPr>
          <p:cNvPr id="334" name="Google Shape;334;p27"/>
          <p:cNvGrpSpPr/>
          <p:nvPr/>
        </p:nvGrpSpPr>
        <p:grpSpPr>
          <a:xfrm>
            <a:off x="3230400" y="1568589"/>
            <a:ext cx="2683200" cy="3086700"/>
            <a:chOff x="3230400" y="1568589"/>
            <a:chExt cx="2683200" cy="3086700"/>
          </a:xfrm>
        </p:grpSpPr>
        <p:sp>
          <p:nvSpPr>
            <p:cNvPr id="335" name="Google Shape;335;p27"/>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27"/>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338" name="Google Shape;338;p27"/>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Ein positives Selbstwertgefühl (= positive Bewertung der eigenen Eigenschaften und Fähigkeiten) ist die Voraussetzung für Selbstvertrauen. Kinder brauchen dazu Menschen, die ihnen vertrauen und ihnen etwas zutrauen. 	 </a:t>
            </a:r>
            <a:endParaRPr sz="1300"/>
          </a:p>
        </p:txBody>
      </p:sp>
      <p:grpSp>
        <p:nvGrpSpPr>
          <p:cNvPr id="339" name="Google Shape;339;p27"/>
          <p:cNvGrpSpPr/>
          <p:nvPr/>
        </p:nvGrpSpPr>
        <p:grpSpPr>
          <a:xfrm>
            <a:off x="6022975" y="1568589"/>
            <a:ext cx="2685450" cy="3086700"/>
            <a:chOff x="6022975" y="1568589"/>
            <a:chExt cx="2685450" cy="3086700"/>
          </a:xfrm>
        </p:grpSpPr>
        <p:sp>
          <p:nvSpPr>
            <p:cNvPr id="340" name="Google Shape;340;p27"/>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27"/>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343" name="Google Shape;343;p27"/>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Stellen Sie sich Situationen vor, als sie als Kind mit sich zufrieden waren. </a:t>
            </a:r>
            <a:endParaRPr b="1" sz="1200"/>
          </a:p>
          <a:p>
            <a:pPr indent="-304800" lvl="0" marL="457200" rtl="0" algn="l">
              <a:spcBef>
                <a:spcPts val="0"/>
              </a:spcBef>
              <a:spcAft>
                <a:spcPts val="0"/>
              </a:spcAft>
              <a:buSzPts val="1200"/>
              <a:buChar char="-"/>
            </a:pPr>
            <a:r>
              <a:rPr b="1" lang="en" sz="1200"/>
              <a:t>Haben Sie sich selbst jemals aus tiefstem Herzen für wertvoll empfunden? </a:t>
            </a:r>
            <a:endParaRPr b="1" sz="1200"/>
          </a:p>
          <a:p>
            <a:pPr indent="-304800" lvl="0" marL="457200" rtl="0" algn="l">
              <a:spcBef>
                <a:spcPts val="0"/>
              </a:spcBef>
              <a:spcAft>
                <a:spcPts val="0"/>
              </a:spcAft>
              <a:buSzPts val="1200"/>
              <a:buChar char="-"/>
            </a:pPr>
            <a:r>
              <a:rPr b="1" lang="en" sz="1200"/>
              <a:t>Wie zeigen Sie dem Kind gegenüber Ihre Wertschätzung? </a:t>
            </a:r>
            <a:r>
              <a:rPr b="1" lang="en" sz="1200"/>
              <a:t>  </a:t>
            </a:r>
            <a:endParaRPr b="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Selbstwertgefühl und Selbstvertrauen  </a:t>
            </a:r>
            <a:endParaRPr/>
          </a:p>
        </p:txBody>
      </p:sp>
      <p:cxnSp>
        <p:nvCxnSpPr>
          <p:cNvPr id="349" name="Google Shape;349;p28"/>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350" name="Google Shape;350;p28"/>
          <p:cNvGrpSpPr/>
          <p:nvPr/>
        </p:nvGrpSpPr>
        <p:grpSpPr>
          <a:xfrm>
            <a:off x="437825" y="1568589"/>
            <a:ext cx="2685450" cy="3086700"/>
            <a:chOff x="437825" y="1568589"/>
            <a:chExt cx="2685450" cy="3086700"/>
          </a:xfrm>
        </p:grpSpPr>
        <p:sp>
          <p:nvSpPr>
            <p:cNvPr id="351" name="Google Shape;351;p28"/>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8"/>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28"/>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354" name="Google Shape;354;p28"/>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Für die Welt bist du irgendjemand, aber für irgendjemand die ganze Welt. </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(Erich Fried )  	 	</a:t>
            </a:r>
            <a:endParaRPr sz="1400"/>
          </a:p>
        </p:txBody>
      </p:sp>
      <p:grpSp>
        <p:nvGrpSpPr>
          <p:cNvPr id="355" name="Google Shape;355;p28"/>
          <p:cNvGrpSpPr/>
          <p:nvPr/>
        </p:nvGrpSpPr>
        <p:grpSpPr>
          <a:xfrm>
            <a:off x="3230400" y="1568589"/>
            <a:ext cx="2683200" cy="3086700"/>
            <a:chOff x="3230400" y="1568589"/>
            <a:chExt cx="2683200" cy="3086700"/>
          </a:xfrm>
        </p:grpSpPr>
        <p:sp>
          <p:nvSpPr>
            <p:cNvPr id="356" name="Google Shape;356;p28"/>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8"/>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28"/>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359" name="Google Shape;359;p28"/>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Ein positives Selbstwertgefühl (= positive Bewertung der eigenen Eigenschaften und Fähigkeiten) ist die Voraussetzung für Selbstvertrauen. Kinder brauchen dazu Menschen, die ihnen vertrauen und ihnen etwas zutrauen. 	 </a:t>
            </a:r>
            <a:endParaRPr sz="1300"/>
          </a:p>
        </p:txBody>
      </p:sp>
      <p:grpSp>
        <p:nvGrpSpPr>
          <p:cNvPr id="360" name="Google Shape;360;p28"/>
          <p:cNvGrpSpPr/>
          <p:nvPr/>
        </p:nvGrpSpPr>
        <p:grpSpPr>
          <a:xfrm>
            <a:off x="6022975" y="1568589"/>
            <a:ext cx="2685450" cy="3086700"/>
            <a:chOff x="6022975" y="1568589"/>
            <a:chExt cx="2685450" cy="3086700"/>
          </a:xfrm>
        </p:grpSpPr>
        <p:sp>
          <p:nvSpPr>
            <p:cNvPr id="361" name="Google Shape;361;p28"/>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28"/>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364" name="Google Shape;364;p28"/>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Stellen Sie sich Situationen vor, als sie als Kind mit sich zufrieden waren. </a:t>
            </a:r>
            <a:endParaRPr b="1" sz="1200"/>
          </a:p>
          <a:p>
            <a:pPr indent="-304800" lvl="0" marL="457200" rtl="0" algn="l">
              <a:spcBef>
                <a:spcPts val="0"/>
              </a:spcBef>
              <a:spcAft>
                <a:spcPts val="0"/>
              </a:spcAft>
              <a:buSzPts val="1200"/>
              <a:buChar char="-"/>
            </a:pPr>
            <a:r>
              <a:rPr b="1" lang="en" sz="1200"/>
              <a:t>Haben Sie sich selbst jemals aus tiefstem Herzen für wertvoll empfunden? </a:t>
            </a:r>
            <a:endParaRPr b="1" sz="1200"/>
          </a:p>
          <a:p>
            <a:pPr indent="-304800" lvl="0" marL="457200" rtl="0" algn="l">
              <a:spcBef>
                <a:spcPts val="0"/>
              </a:spcBef>
              <a:spcAft>
                <a:spcPts val="0"/>
              </a:spcAft>
              <a:buSzPts val="1200"/>
              <a:buChar char="-"/>
            </a:pPr>
            <a:r>
              <a:rPr b="1" lang="en" sz="1200"/>
              <a:t>Wie zeigen Sie dem Kind gegenüber Ihre Wertschätzung?   </a:t>
            </a:r>
            <a:endParaRPr b="1"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9"/>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Selbstwirksamkeit erleben </a:t>
            </a:r>
            <a:r>
              <a:rPr lang="en"/>
              <a:t>  </a:t>
            </a:r>
            <a:endParaRPr/>
          </a:p>
        </p:txBody>
      </p:sp>
      <p:cxnSp>
        <p:nvCxnSpPr>
          <p:cNvPr id="370" name="Google Shape;370;p29"/>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371" name="Google Shape;371;p29"/>
          <p:cNvGrpSpPr/>
          <p:nvPr/>
        </p:nvGrpSpPr>
        <p:grpSpPr>
          <a:xfrm>
            <a:off x="437825" y="1568589"/>
            <a:ext cx="2685450" cy="3086700"/>
            <a:chOff x="437825" y="1568589"/>
            <a:chExt cx="2685450" cy="3086700"/>
          </a:xfrm>
        </p:grpSpPr>
        <p:sp>
          <p:nvSpPr>
            <p:cNvPr id="372" name="Google Shape;372;p29"/>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9"/>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29"/>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375" name="Google Shape;375;p29"/>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Durch das Erleben von Selbstwirksamkeit entsteht Selbstvertrauen.</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(Michael Pfreundner )  	 	</a:t>
            </a:r>
            <a:endParaRPr sz="1400"/>
          </a:p>
        </p:txBody>
      </p:sp>
      <p:grpSp>
        <p:nvGrpSpPr>
          <p:cNvPr id="376" name="Google Shape;376;p29"/>
          <p:cNvGrpSpPr/>
          <p:nvPr/>
        </p:nvGrpSpPr>
        <p:grpSpPr>
          <a:xfrm>
            <a:off x="3230400" y="1568589"/>
            <a:ext cx="2683200" cy="3086700"/>
            <a:chOff x="3230400" y="1568589"/>
            <a:chExt cx="2683200" cy="3086700"/>
          </a:xfrm>
        </p:grpSpPr>
        <p:sp>
          <p:nvSpPr>
            <p:cNvPr id="377" name="Google Shape;377;p29"/>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9"/>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29"/>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380" name="Google Shape;380;p29"/>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Ein Kind, das positive Auswirkungen seiner Handlungen erlebt, ist zuversichtlich. Voller Selbstvertrauen geht es auch schwierige Aufgaben an. Wenn es einmal scheitern sollte, beginnt es einfach wieder von vorne und holt sich Hilfe. 	</a:t>
            </a:r>
            <a:endParaRPr sz="1300"/>
          </a:p>
        </p:txBody>
      </p:sp>
      <p:grpSp>
        <p:nvGrpSpPr>
          <p:cNvPr id="381" name="Google Shape;381;p29"/>
          <p:cNvGrpSpPr/>
          <p:nvPr/>
        </p:nvGrpSpPr>
        <p:grpSpPr>
          <a:xfrm>
            <a:off x="6022975" y="1568589"/>
            <a:ext cx="2685450" cy="3086700"/>
            <a:chOff x="6022975" y="1568589"/>
            <a:chExt cx="2685450" cy="3086700"/>
          </a:xfrm>
        </p:grpSpPr>
        <p:sp>
          <p:nvSpPr>
            <p:cNvPr id="382" name="Google Shape;382;p29"/>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29"/>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385" name="Google Shape;385;p29"/>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Woran kann sich Ihr Kind erproben?</a:t>
            </a:r>
            <a:endParaRPr b="1" sz="1200"/>
          </a:p>
          <a:p>
            <a:pPr indent="-304800" lvl="0" marL="457200" rtl="0" algn="l">
              <a:spcBef>
                <a:spcPts val="0"/>
              </a:spcBef>
              <a:spcAft>
                <a:spcPts val="0"/>
              </a:spcAft>
              <a:buSzPts val="1200"/>
              <a:buChar char="-"/>
            </a:pPr>
            <a:r>
              <a:rPr b="1" lang="en" sz="1200"/>
              <a:t>Wann haben Sie Ihrem Kind zuletzt ein ehrlich gemeintes Feedback gegeben? </a:t>
            </a:r>
            <a:r>
              <a:rPr b="1" lang="en" sz="1200"/>
              <a:t> </a:t>
            </a:r>
            <a:endParaRPr b="1"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0"/>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Mut als Ressource </a:t>
            </a:r>
            <a:r>
              <a:rPr lang="en"/>
              <a:t>   </a:t>
            </a:r>
            <a:endParaRPr/>
          </a:p>
        </p:txBody>
      </p:sp>
      <p:cxnSp>
        <p:nvCxnSpPr>
          <p:cNvPr id="391" name="Google Shape;391;p30"/>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392" name="Google Shape;392;p30"/>
          <p:cNvGrpSpPr/>
          <p:nvPr/>
        </p:nvGrpSpPr>
        <p:grpSpPr>
          <a:xfrm>
            <a:off x="437825" y="1568589"/>
            <a:ext cx="2685450" cy="3086700"/>
            <a:chOff x="437825" y="1568589"/>
            <a:chExt cx="2685450" cy="3086700"/>
          </a:xfrm>
        </p:grpSpPr>
        <p:sp>
          <p:nvSpPr>
            <p:cNvPr id="393" name="Google Shape;393;p30"/>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30"/>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396" name="Google Shape;396;p30"/>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Mut hat Genie, Kraft und Zauber in sich.</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(Johann Wolfgang von Goethe )  	 	</a:t>
            </a:r>
            <a:endParaRPr sz="1400"/>
          </a:p>
        </p:txBody>
      </p:sp>
      <p:grpSp>
        <p:nvGrpSpPr>
          <p:cNvPr id="397" name="Google Shape;397;p30"/>
          <p:cNvGrpSpPr/>
          <p:nvPr/>
        </p:nvGrpSpPr>
        <p:grpSpPr>
          <a:xfrm>
            <a:off x="3230400" y="1568589"/>
            <a:ext cx="2683200" cy="3086700"/>
            <a:chOff x="3230400" y="1568589"/>
            <a:chExt cx="2683200" cy="3086700"/>
          </a:xfrm>
        </p:grpSpPr>
        <p:sp>
          <p:nvSpPr>
            <p:cNvPr id="398" name="Google Shape;398;p30"/>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30"/>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401" name="Google Shape;401;p30"/>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Es braucht schon viel Mut, neue Erfahrungen zu machen. Stellen wir uns vor, wie viel Mut in Kindern stecken muss, wenn sie immer wieder bereit sind, sich auf neue Erfahrungen einzulassen. 	</a:t>
            </a:r>
            <a:endParaRPr sz="1300"/>
          </a:p>
        </p:txBody>
      </p:sp>
      <p:grpSp>
        <p:nvGrpSpPr>
          <p:cNvPr id="402" name="Google Shape;402;p30"/>
          <p:cNvGrpSpPr/>
          <p:nvPr/>
        </p:nvGrpSpPr>
        <p:grpSpPr>
          <a:xfrm>
            <a:off x="6022975" y="1568589"/>
            <a:ext cx="2685450" cy="3086700"/>
            <a:chOff x="6022975" y="1568589"/>
            <a:chExt cx="2685450" cy="3086700"/>
          </a:xfrm>
        </p:grpSpPr>
        <p:sp>
          <p:nvSpPr>
            <p:cNvPr id="403" name="Google Shape;403;p30"/>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 name="Google Shape;405;p30"/>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406" name="Google Shape;406;p30"/>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Wann habe ich die Kinder in ihrem Mut bestärkt und ihnen gleichzeitig Vor-Sicht vermittelt? </a:t>
            </a:r>
            <a:endParaRPr b="1" sz="1200"/>
          </a:p>
          <a:p>
            <a:pPr indent="-304800" lvl="0" marL="457200" rtl="0" algn="l">
              <a:spcBef>
                <a:spcPts val="0"/>
              </a:spcBef>
              <a:spcAft>
                <a:spcPts val="0"/>
              </a:spcAft>
              <a:buSzPts val="1200"/>
              <a:buChar char="-"/>
            </a:pPr>
            <a:r>
              <a:rPr b="1" lang="en" sz="1200"/>
              <a:t>Wann habe ich zum letzten Mal mit den Kindern über Mut gesprochen? </a:t>
            </a:r>
            <a:endParaRPr b="1"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1"/>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Mit anderen lernen und gemeinsam gestalten</a:t>
            </a:r>
            <a:endParaRPr/>
          </a:p>
        </p:txBody>
      </p:sp>
      <p:cxnSp>
        <p:nvCxnSpPr>
          <p:cNvPr id="412" name="Google Shape;412;p31"/>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413" name="Google Shape;413;p31"/>
          <p:cNvGrpSpPr/>
          <p:nvPr/>
        </p:nvGrpSpPr>
        <p:grpSpPr>
          <a:xfrm>
            <a:off x="437825" y="1568589"/>
            <a:ext cx="2685450" cy="3086700"/>
            <a:chOff x="437825" y="1568589"/>
            <a:chExt cx="2685450" cy="3086700"/>
          </a:xfrm>
        </p:grpSpPr>
        <p:sp>
          <p:nvSpPr>
            <p:cNvPr id="414" name="Google Shape;414;p31"/>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31"/>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417" name="Google Shape;417;p31"/>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Schau mal, was ich kann! </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(Jakob, 3.5 Jahre)  	 	</a:t>
            </a:r>
            <a:endParaRPr sz="1400"/>
          </a:p>
        </p:txBody>
      </p:sp>
      <p:grpSp>
        <p:nvGrpSpPr>
          <p:cNvPr id="418" name="Google Shape;418;p31"/>
          <p:cNvGrpSpPr/>
          <p:nvPr/>
        </p:nvGrpSpPr>
        <p:grpSpPr>
          <a:xfrm>
            <a:off x="3230400" y="1568589"/>
            <a:ext cx="2683200" cy="3086700"/>
            <a:chOff x="3230400" y="1568589"/>
            <a:chExt cx="2683200" cy="3086700"/>
          </a:xfrm>
        </p:grpSpPr>
        <p:sp>
          <p:nvSpPr>
            <p:cNvPr id="419" name="Google Shape;419;p31"/>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31"/>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422" name="Google Shape;422;p31"/>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Kinder bauen ihre Kompetenzen aus, wenn sie zusammen mit jemandem, der über mehr Erfahrung verfügt, neue Erfahrungen machen dürfen. Gemeinsam zu lernen und darüber zu kommunizieren, macht Kinder zuversichtlich und stark, weil sie damit ihr Bild der Welt ständig erweitern. 	</a:t>
            </a:r>
            <a:r>
              <a:rPr lang="en" sz="1300"/>
              <a:t>	</a:t>
            </a:r>
            <a:endParaRPr sz="1300"/>
          </a:p>
        </p:txBody>
      </p:sp>
      <p:grpSp>
        <p:nvGrpSpPr>
          <p:cNvPr id="423" name="Google Shape;423;p31"/>
          <p:cNvGrpSpPr/>
          <p:nvPr/>
        </p:nvGrpSpPr>
        <p:grpSpPr>
          <a:xfrm>
            <a:off x="6022975" y="1568589"/>
            <a:ext cx="2685450" cy="3086700"/>
            <a:chOff x="6022975" y="1568589"/>
            <a:chExt cx="2685450" cy="3086700"/>
          </a:xfrm>
        </p:grpSpPr>
        <p:sp>
          <p:nvSpPr>
            <p:cNvPr id="424" name="Google Shape;424;p31"/>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31"/>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427" name="Google Shape;427;p31"/>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Benennen Sie Erfolge des Kindes.</a:t>
            </a:r>
            <a:endParaRPr b="1" sz="1200"/>
          </a:p>
          <a:p>
            <a:pPr indent="-304800" lvl="0" marL="457200" rtl="0" algn="l">
              <a:spcBef>
                <a:spcPts val="0"/>
              </a:spcBef>
              <a:spcAft>
                <a:spcPts val="0"/>
              </a:spcAft>
              <a:buSzPts val="1200"/>
              <a:buChar char="-"/>
            </a:pPr>
            <a:r>
              <a:rPr b="1" lang="en" sz="1200"/>
              <a:t>Machen Sie ihm seine persönlichen Lernfortschritte bewusst. </a:t>
            </a:r>
            <a:endParaRPr b="1" sz="1200"/>
          </a:p>
          <a:p>
            <a:pPr indent="-304800" lvl="0" marL="457200" rtl="0" algn="l">
              <a:spcBef>
                <a:spcPts val="0"/>
              </a:spcBef>
              <a:spcAft>
                <a:spcPts val="0"/>
              </a:spcAft>
              <a:buSzPts val="1200"/>
              <a:buChar char="-"/>
            </a:pPr>
            <a:r>
              <a:rPr b="1" lang="en" sz="1200"/>
              <a:t>Bestärken Sie es darin, gemeinsam Lösungen zu finden. </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View of grassy field from point of view of someone with their legs stretched out in front of them wearing dark jeans and athletic shoes" id="67" name="Google Shape;67;p14"/>
          <p:cNvPicPr preferRelativeResize="0"/>
          <p:nvPr/>
        </p:nvPicPr>
        <p:blipFill rotWithShape="1">
          <a:blip r:embed="rId3">
            <a:alphaModFix/>
          </a:blip>
          <a:srcRect b="2356" l="5168" r="16289" t="18025"/>
          <a:stretch/>
        </p:blipFill>
        <p:spPr>
          <a:xfrm>
            <a:off x="413850" y="1880500"/>
            <a:ext cx="3794999" cy="2873702"/>
          </a:xfrm>
          <a:prstGeom prst="rect">
            <a:avLst/>
          </a:prstGeom>
          <a:noFill/>
          <a:ln>
            <a:noFill/>
          </a:ln>
        </p:spPr>
      </p:pic>
      <p:pic>
        <p:nvPicPr>
          <p:cNvPr id="68" name="Google Shape;68;p14"/>
          <p:cNvPicPr preferRelativeResize="0"/>
          <p:nvPr/>
        </p:nvPicPr>
        <p:blipFill rotWithShape="1">
          <a:blip r:embed="rId4">
            <a:alphaModFix/>
          </a:blip>
          <a:srcRect b="0" l="17435" r="17435" t="0"/>
          <a:stretch/>
        </p:blipFill>
        <p:spPr>
          <a:xfrm>
            <a:off x="4346100" y="351900"/>
            <a:ext cx="2146502" cy="4394404"/>
          </a:xfrm>
          <a:prstGeom prst="rect">
            <a:avLst/>
          </a:prstGeom>
          <a:noFill/>
          <a:ln>
            <a:noFill/>
          </a:ln>
        </p:spPr>
      </p:pic>
      <p:pic>
        <p:nvPicPr>
          <p:cNvPr id="69" name="Google Shape;69;p14"/>
          <p:cNvPicPr preferRelativeResize="0"/>
          <p:nvPr/>
        </p:nvPicPr>
        <p:blipFill rotWithShape="1">
          <a:blip r:embed="rId5">
            <a:alphaModFix/>
          </a:blip>
          <a:srcRect b="0" l="17435" r="17435" t="0"/>
          <a:stretch/>
        </p:blipFill>
        <p:spPr>
          <a:xfrm>
            <a:off x="6609875" y="359800"/>
            <a:ext cx="2146506" cy="4394404"/>
          </a:xfrm>
          <a:prstGeom prst="rect">
            <a:avLst/>
          </a:prstGeom>
          <a:noFill/>
          <a:ln>
            <a:noFill/>
          </a:ln>
        </p:spPr>
      </p:pic>
      <p:sp>
        <p:nvSpPr>
          <p:cNvPr id="70" name="Google Shape;70;p14"/>
          <p:cNvSpPr txBox="1"/>
          <p:nvPr/>
        </p:nvSpPr>
        <p:spPr>
          <a:xfrm>
            <a:off x="492125" y="413350"/>
            <a:ext cx="3716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Auszug und Adaptation aus: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Pfreundner (1996): Resilienz-Themenkarten für Teamarbeit, Elternabende, Seminare </a:t>
            </a: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2"/>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Antriebskraft Motivation </a:t>
            </a:r>
            <a:endParaRPr/>
          </a:p>
        </p:txBody>
      </p:sp>
      <p:cxnSp>
        <p:nvCxnSpPr>
          <p:cNvPr id="433" name="Google Shape;433;p32"/>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434" name="Google Shape;434;p32"/>
          <p:cNvGrpSpPr/>
          <p:nvPr/>
        </p:nvGrpSpPr>
        <p:grpSpPr>
          <a:xfrm>
            <a:off x="437825" y="1568589"/>
            <a:ext cx="2685450" cy="3086700"/>
            <a:chOff x="437825" y="1568589"/>
            <a:chExt cx="2685450" cy="3086700"/>
          </a:xfrm>
        </p:grpSpPr>
        <p:sp>
          <p:nvSpPr>
            <p:cNvPr id="435" name="Google Shape;435;p32"/>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2"/>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 name="Google Shape;437;p32"/>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438" name="Google Shape;438;p32"/>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Lust und Freude sind die Antriebskräfte kindlichen Lernens.</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(Michael Pfreundner)  	 	</a:t>
            </a:r>
            <a:endParaRPr sz="1400"/>
          </a:p>
        </p:txBody>
      </p:sp>
      <p:grpSp>
        <p:nvGrpSpPr>
          <p:cNvPr id="439" name="Google Shape;439;p32"/>
          <p:cNvGrpSpPr/>
          <p:nvPr/>
        </p:nvGrpSpPr>
        <p:grpSpPr>
          <a:xfrm>
            <a:off x="3230400" y="1568589"/>
            <a:ext cx="2683200" cy="3086700"/>
            <a:chOff x="3230400" y="1568589"/>
            <a:chExt cx="2683200" cy="3086700"/>
          </a:xfrm>
        </p:grpSpPr>
        <p:sp>
          <p:nvSpPr>
            <p:cNvPr id="440" name="Google Shape;440;p32"/>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2"/>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 name="Google Shape;442;p32"/>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443" name="Google Shape;443;p32"/>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Eine Sache erscheint reizvoll und löst Lust aus, sich ihr zuzuwenden. Freude an der Sache und wachsender Erfolg bewirken die Beständigkeit im Lernen, auch wenn es zwischendurch schwierige Phasen gibt. </a:t>
            </a:r>
            <a:r>
              <a:rPr lang="en" sz="1300"/>
              <a:t>		</a:t>
            </a:r>
            <a:endParaRPr sz="1300"/>
          </a:p>
        </p:txBody>
      </p:sp>
      <p:grpSp>
        <p:nvGrpSpPr>
          <p:cNvPr id="444" name="Google Shape;444;p32"/>
          <p:cNvGrpSpPr/>
          <p:nvPr/>
        </p:nvGrpSpPr>
        <p:grpSpPr>
          <a:xfrm>
            <a:off x="6022975" y="1568589"/>
            <a:ext cx="2685450" cy="3086700"/>
            <a:chOff x="6022975" y="1568589"/>
            <a:chExt cx="2685450" cy="3086700"/>
          </a:xfrm>
        </p:grpSpPr>
        <p:sp>
          <p:nvSpPr>
            <p:cNvPr id="445" name="Google Shape;445;p32"/>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2"/>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 name="Google Shape;447;p32"/>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448" name="Google Shape;448;p32"/>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Beobachten Sie: Was zieht die Aufmerksamkeit des Kindes auf sich?</a:t>
            </a:r>
            <a:endParaRPr b="1" sz="1200"/>
          </a:p>
          <a:p>
            <a:pPr indent="-304800" lvl="0" marL="457200" rtl="0" algn="l">
              <a:spcBef>
                <a:spcPts val="0"/>
              </a:spcBef>
              <a:spcAft>
                <a:spcPts val="0"/>
              </a:spcAft>
              <a:buSzPts val="1200"/>
              <a:buChar char="-"/>
            </a:pPr>
            <a:r>
              <a:rPr b="1" lang="en" sz="1200"/>
              <a:t>Was veranlasst es, an einer Sache “dranzubleiben”? </a:t>
            </a:r>
            <a:endParaRPr b="1" sz="1200"/>
          </a:p>
          <a:p>
            <a:pPr indent="-304800" lvl="0" marL="457200" rtl="0" algn="l">
              <a:spcBef>
                <a:spcPts val="0"/>
              </a:spcBef>
              <a:spcAft>
                <a:spcPts val="0"/>
              </a:spcAft>
              <a:buSzPts val="1200"/>
              <a:buChar char="-"/>
            </a:pPr>
            <a:r>
              <a:rPr b="1" lang="en" sz="1200"/>
              <a:t>Überlegen Sie: Welche Form der Unterstützung ist hilfreich? </a:t>
            </a:r>
            <a:endParaRPr b="1"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3"/>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Probleme erfolgreich lösen </a:t>
            </a:r>
            <a:endParaRPr/>
          </a:p>
        </p:txBody>
      </p:sp>
      <p:cxnSp>
        <p:nvCxnSpPr>
          <p:cNvPr id="454" name="Google Shape;454;p33"/>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455" name="Google Shape;455;p33"/>
          <p:cNvGrpSpPr/>
          <p:nvPr/>
        </p:nvGrpSpPr>
        <p:grpSpPr>
          <a:xfrm>
            <a:off x="437825" y="1568589"/>
            <a:ext cx="2685450" cy="3086700"/>
            <a:chOff x="437825" y="1568589"/>
            <a:chExt cx="2685450" cy="3086700"/>
          </a:xfrm>
        </p:grpSpPr>
        <p:sp>
          <p:nvSpPr>
            <p:cNvPr id="456" name="Google Shape;456;p33"/>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3"/>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 name="Google Shape;458;p33"/>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459" name="Google Shape;459;p33"/>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Wer als Werkzeug nur den Hammer hat, für den ist jedes Problem ein Nagel.</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(Volksweisheit)  	 	</a:t>
            </a:r>
            <a:endParaRPr sz="1400"/>
          </a:p>
        </p:txBody>
      </p:sp>
      <p:grpSp>
        <p:nvGrpSpPr>
          <p:cNvPr id="460" name="Google Shape;460;p33"/>
          <p:cNvGrpSpPr/>
          <p:nvPr/>
        </p:nvGrpSpPr>
        <p:grpSpPr>
          <a:xfrm>
            <a:off x="3230400" y="1568589"/>
            <a:ext cx="2683200" cy="3086700"/>
            <a:chOff x="3230400" y="1568589"/>
            <a:chExt cx="2683200" cy="3086700"/>
          </a:xfrm>
        </p:grpSpPr>
        <p:sp>
          <p:nvSpPr>
            <p:cNvPr id="461" name="Google Shape;461;p33"/>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3"/>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33"/>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464" name="Google Shape;464;p33"/>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Jede herausfordernde Situation ist anders, braucht eigene Strategien. Erwachsene helfen Kindern damit zurechtzukommen, indem sie ihnen Probleme nicht abnehmen, sondern sie dabei unterstützen, wirksame Lösungen zu finden - damit stärken sie sie in ihrer sozialen Kompetenz. </a:t>
            </a:r>
            <a:r>
              <a:rPr lang="en" sz="1300"/>
              <a:t>		</a:t>
            </a:r>
            <a:endParaRPr sz="1300"/>
          </a:p>
        </p:txBody>
      </p:sp>
      <p:grpSp>
        <p:nvGrpSpPr>
          <p:cNvPr id="465" name="Google Shape;465;p33"/>
          <p:cNvGrpSpPr/>
          <p:nvPr/>
        </p:nvGrpSpPr>
        <p:grpSpPr>
          <a:xfrm>
            <a:off x="6022975" y="1568589"/>
            <a:ext cx="2685450" cy="3086700"/>
            <a:chOff x="6022975" y="1568589"/>
            <a:chExt cx="2685450" cy="3086700"/>
          </a:xfrm>
        </p:grpSpPr>
        <p:sp>
          <p:nvSpPr>
            <p:cNvPr id="466" name="Google Shape;466;p33"/>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3"/>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8" name="Google Shape;468;p33"/>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469" name="Google Shape;469;p33"/>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Was ist das Problem, vor dem Ihr Kind gerade steht? </a:t>
            </a:r>
            <a:endParaRPr b="1"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4"/>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Fantasie und Kreativität fördern </a:t>
            </a:r>
            <a:r>
              <a:rPr lang="en"/>
              <a:t> </a:t>
            </a:r>
            <a:endParaRPr/>
          </a:p>
        </p:txBody>
      </p:sp>
      <p:cxnSp>
        <p:nvCxnSpPr>
          <p:cNvPr id="475" name="Google Shape;475;p34"/>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476" name="Google Shape;476;p34"/>
          <p:cNvGrpSpPr/>
          <p:nvPr/>
        </p:nvGrpSpPr>
        <p:grpSpPr>
          <a:xfrm>
            <a:off x="437825" y="1568589"/>
            <a:ext cx="2685450" cy="3086700"/>
            <a:chOff x="437825" y="1568589"/>
            <a:chExt cx="2685450" cy="3086700"/>
          </a:xfrm>
        </p:grpSpPr>
        <p:sp>
          <p:nvSpPr>
            <p:cNvPr id="477" name="Google Shape;477;p34"/>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34"/>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480" name="Google Shape;480;p34"/>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Fantasie heisst nicht, sich etwas auszudenken, es heisst, sich aus den Dingen was zu machen.</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(Thomas Mann)  	 	</a:t>
            </a:r>
            <a:endParaRPr sz="1400"/>
          </a:p>
        </p:txBody>
      </p:sp>
      <p:grpSp>
        <p:nvGrpSpPr>
          <p:cNvPr id="481" name="Google Shape;481;p34"/>
          <p:cNvGrpSpPr/>
          <p:nvPr/>
        </p:nvGrpSpPr>
        <p:grpSpPr>
          <a:xfrm>
            <a:off x="3230400" y="1568589"/>
            <a:ext cx="2683200" cy="3086700"/>
            <a:chOff x="3230400" y="1568589"/>
            <a:chExt cx="2683200" cy="3086700"/>
          </a:xfrm>
        </p:grpSpPr>
        <p:sp>
          <p:nvSpPr>
            <p:cNvPr id="482" name="Google Shape;482;p34"/>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4"/>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 name="Google Shape;484;p34"/>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485" name="Google Shape;485;p34"/>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Fantasie und Kreativität verhelfen Kindern dazu,  alle möglichen Situationen im Leben zu meistern. Niemand weiss genau, was die Zukunft bringen wird. Starke Kinder finden immer wieder Möglichkeiten, weil sie auch vor unkonventionellen Lösungen nicht zurückschrecken. </a:t>
            </a:r>
            <a:r>
              <a:rPr lang="en" sz="1300"/>
              <a:t>	</a:t>
            </a:r>
            <a:endParaRPr sz="1300"/>
          </a:p>
        </p:txBody>
      </p:sp>
      <p:grpSp>
        <p:nvGrpSpPr>
          <p:cNvPr id="486" name="Google Shape;486;p34"/>
          <p:cNvGrpSpPr/>
          <p:nvPr/>
        </p:nvGrpSpPr>
        <p:grpSpPr>
          <a:xfrm>
            <a:off x="6022975" y="1568589"/>
            <a:ext cx="2685450" cy="3086700"/>
            <a:chOff x="6022975" y="1568589"/>
            <a:chExt cx="2685450" cy="3086700"/>
          </a:xfrm>
        </p:grpSpPr>
        <p:sp>
          <p:nvSpPr>
            <p:cNvPr id="487" name="Google Shape;487;p34"/>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9" name="Google Shape;489;p34"/>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490" name="Google Shape;490;p34"/>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In welchen Lebenssituationen hilft mir mein inneres Kind?</a:t>
            </a:r>
            <a:endParaRPr b="1" sz="1200"/>
          </a:p>
          <a:p>
            <a:pPr indent="-304800" lvl="0" marL="457200" rtl="0" algn="l">
              <a:spcBef>
                <a:spcPts val="0"/>
              </a:spcBef>
              <a:spcAft>
                <a:spcPts val="0"/>
              </a:spcAft>
              <a:buSzPts val="1200"/>
              <a:buChar char="-"/>
            </a:pPr>
            <a:r>
              <a:rPr b="1" lang="en" sz="1200"/>
              <a:t>Nehme ich Kinder in ihrer Fantasie wahr?</a:t>
            </a:r>
            <a:endParaRPr b="1" sz="1200"/>
          </a:p>
          <a:p>
            <a:pPr indent="-304800" lvl="0" marL="457200" rtl="0" algn="l">
              <a:spcBef>
                <a:spcPts val="0"/>
              </a:spcBef>
              <a:spcAft>
                <a:spcPts val="0"/>
              </a:spcAft>
              <a:buSzPts val="1200"/>
              <a:buChar char="-"/>
            </a:pPr>
            <a:r>
              <a:rPr b="1" lang="en" sz="1200"/>
              <a:t>Wie unterstütze ich Kinder dabei, eigene Lösungen zu finden und auszuprobieren? </a:t>
            </a:r>
            <a:endParaRPr b="1"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5"/>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457200" rtl="0" algn="ctr">
              <a:spcBef>
                <a:spcPts val="0"/>
              </a:spcBef>
              <a:spcAft>
                <a:spcPts val="0"/>
              </a:spcAft>
              <a:buNone/>
            </a:pPr>
            <a:r>
              <a:rPr lang="en"/>
              <a:t>Krise als Chance* </a:t>
            </a:r>
            <a:endParaRPr/>
          </a:p>
        </p:txBody>
      </p:sp>
      <p:cxnSp>
        <p:nvCxnSpPr>
          <p:cNvPr id="496" name="Google Shape;496;p35"/>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497" name="Google Shape;497;p35"/>
          <p:cNvGrpSpPr/>
          <p:nvPr/>
        </p:nvGrpSpPr>
        <p:grpSpPr>
          <a:xfrm>
            <a:off x="437825" y="1568589"/>
            <a:ext cx="2685450" cy="3086700"/>
            <a:chOff x="437825" y="1568589"/>
            <a:chExt cx="2685450" cy="3086700"/>
          </a:xfrm>
        </p:grpSpPr>
        <p:sp>
          <p:nvSpPr>
            <p:cNvPr id="498" name="Google Shape;498;p35"/>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5"/>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35"/>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501" name="Google Shape;501;p35"/>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Krise ist ein Wachsen in die Kraft.</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(Ingrid Schlögel)  	 	</a:t>
            </a:r>
            <a:endParaRPr sz="1400"/>
          </a:p>
        </p:txBody>
      </p:sp>
      <p:grpSp>
        <p:nvGrpSpPr>
          <p:cNvPr id="502" name="Google Shape;502;p35"/>
          <p:cNvGrpSpPr/>
          <p:nvPr/>
        </p:nvGrpSpPr>
        <p:grpSpPr>
          <a:xfrm>
            <a:off x="3230400" y="1568589"/>
            <a:ext cx="2683200" cy="3086700"/>
            <a:chOff x="3230400" y="1568589"/>
            <a:chExt cx="2683200" cy="3086700"/>
          </a:xfrm>
        </p:grpSpPr>
        <p:sp>
          <p:nvSpPr>
            <p:cNvPr id="503" name="Google Shape;503;p35"/>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5"/>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5" name="Google Shape;505;p35"/>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506" name="Google Shape;506;p35"/>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In Krisen hat man das Gefühl, dass alles auf den Kopf gestellt ist - eine gute Voraussetzung für Veränderung! Kinder signalisieren das meistens über verändertes Verhalten oder Gefühle. </a:t>
            </a:r>
            <a:r>
              <a:rPr lang="en" sz="1300"/>
              <a:t>	</a:t>
            </a:r>
            <a:endParaRPr sz="1300"/>
          </a:p>
        </p:txBody>
      </p:sp>
      <p:grpSp>
        <p:nvGrpSpPr>
          <p:cNvPr id="507" name="Google Shape;507;p35"/>
          <p:cNvGrpSpPr/>
          <p:nvPr/>
        </p:nvGrpSpPr>
        <p:grpSpPr>
          <a:xfrm>
            <a:off x="6022975" y="1568589"/>
            <a:ext cx="2685450" cy="3086700"/>
            <a:chOff x="6022975" y="1568589"/>
            <a:chExt cx="2685450" cy="3086700"/>
          </a:xfrm>
        </p:grpSpPr>
        <p:sp>
          <p:nvSpPr>
            <p:cNvPr id="508" name="Google Shape;508;p35"/>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5"/>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35"/>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511" name="Google Shape;511;p35"/>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Wie signalisiert das Kind, dass es sich in einer Krise befindet?</a:t>
            </a:r>
            <a:endParaRPr b="1" sz="1200"/>
          </a:p>
          <a:p>
            <a:pPr indent="-304800" lvl="0" marL="457200" rtl="0" algn="l">
              <a:spcBef>
                <a:spcPts val="0"/>
              </a:spcBef>
              <a:spcAft>
                <a:spcPts val="0"/>
              </a:spcAft>
              <a:buSzPts val="1200"/>
              <a:buChar char="-"/>
            </a:pPr>
            <a:r>
              <a:rPr b="1" lang="en" sz="1200"/>
              <a:t>Welche Veränderungen stehen an oder bevor?</a:t>
            </a:r>
            <a:endParaRPr b="1" sz="1200"/>
          </a:p>
          <a:p>
            <a:pPr indent="-304800" lvl="0" marL="457200" rtl="0" algn="l">
              <a:spcBef>
                <a:spcPts val="0"/>
              </a:spcBef>
              <a:spcAft>
                <a:spcPts val="0"/>
              </a:spcAft>
              <a:buSzPts val="1200"/>
              <a:buChar char="-"/>
            </a:pPr>
            <a:r>
              <a:rPr b="1" lang="en" sz="1200"/>
              <a:t>Welche Unterstützung braucht es jetzt?</a:t>
            </a:r>
            <a:endParaRPr b="1" sz="1200"/>
          </a:p>
          <a:p>
            <a:pPr indent="-304800" lvl="0" marL="457200" rtl="0" algn="l">
              <a:spcBef>
                <a:spcPts val="0"/>
              </a:spcBef>
              <a:spcAft>
                <a:spcPts val="0"/>
              </a:spcAft>
              <a:buSzPts val="1200"/>
              <a:buChar char="-"/>
            </a:pPr>
            <a:r>
              <a:rPr b="1" lang="en" sz="1200"/>
              <a:t>Welche Ressourcen stehen dem Kind zur Verfügung?  </a:t>
            </a:r>
            <a:endParaRPr b="1"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6"/>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457200" rtl="0" algn="ctr">
              <a:spcBef>
                <a:spcPts val="0"/>
              </a:spcBef>
              <a:spcAft>
                <a:spcPts val="0"/>
              </a:spcAft>
              <a:buNone/>
            </a:pPr>
            <a:r>
              <a:rPr lang="en"/>
              <a:t>Bildung im  Dialog</a:t>
            </a:r>
            <a:r>
              <a:rPr lang="en"/>
              <a:t>* </a:t>
            </a:r>
            <a:endParaRPr/>
          </a:p>
        </p:txBody>
      </p:sp>
      <p:cxnSp>
        <p:nvCxnSpPr>
          <p:cNvPr id="517" name="Google Shape;517;p36"/>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518" name="Google Shape;518;p36"/>
          <p:cNvGrpSpPr/>
          <p:nvPr/>
        </p:nvGrpSpPr>
        <p:grpSpPr>
          <a:xfrm>
            <a:off x="437825" y="1568589"/>
            <a:ext cx="2685450" cy="3086700"/>
            <a:chOff x="437825" y="1568589"/>
            <a:chExt cx="2685450" cy="3086700"/>
          </a:xfrm>
        </p:grpSpPr>
        <p:sp>
          <p:nvSpPr>
            <p:cNvPr id="519" name="Google Shape;519;p36"/>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6"/>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 name="Google Shape;521;p36"/>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522" name="Google Shape;522;p36"/>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Das Leben ist eine Schule: Wir sind da, um etwas zu lernen und etwas zu lehren.</a:t>
            </a:r>
            <a:endParaRPr b="1" sz="1400"/>
          </a:p>
          <a:p>
            <a:pPr indent="0" lvl="0" marL="0" rtl="0" algn="l">
              <a:spcBef>
                <a:spcPts val="800"/>
              </a:spcBef>
              <a:spcAft>
                <a:spcPts val="0"/>
              </a:spcAft>
              <a:buNone/>
            </a:pPr>
            <a:r>
              <a:t/>
            </a:r>
            <a:endParaRPr b="1" sz="1400"/>
          </a:p>
          <a:p>
            <a:pPr indent="0" lvl="0" marL="0" rtl="0" algn="l">
              <a:spcBef>
                <a:spcPts val="800"/>
              </a:spcBef>
              <a:spcAft>
                <a:spcPts val="800"/>
              </a:spcAft>
              <a:buNone/>
            </a:pPr>
            <a:r>
              <a:rPr b="1" lang="en" sz="1400"/>
              <a:t>(Elisabeth Kübler-Ross)  	 	</a:t>
            </a:r>
            <a:endParaRPr sz="1400"/>
          </a:p>
        </p:txBody>
      </p:sp>
      <p:grpSp>
        <p:nvGrpSpPr>
          <p:cNvPr id="523" name="Google Shape;523;p36"/>
          <p:cNvGrpSpPr/>
          <p:nvPr/>
        </p:nvGrpSpPr>
        <p:grpSpPr>
          <a:xfrm>
            <a:off x="3230400" y="1568589"/>
            <a:ext cx="2683200" cy="3086700"/>
            <a:chOff x="3230400" y="1568589"/>
            <a:chExt cx="2683200" cy="3086700"/>
          </a:xfrm>
        </p:grpSpPr>
        <p:sp>
          <p:nvSpPr>
            <p:cNvPr id="524" name="Google Shape;524;p36"/>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36"/>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527" name="Google Shape;527;p36"/>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Bildungseinrichtungen sollen die positive Entwicklung von Kindern unterstützen. Ein wesentlicher Aspekt frühkindlicher Bildung ist die Vermittlung von Basiskompetenzen ( wie eine positive Sicht auf sich selbst, günstige Bewältigungs- strategien und soziale Kompetenzen) </a:t>
            </a:r>
            <a:endParaRPr sz="1300"/>
          </a:p>
        </p:txBody>
      </p:sp>
      <p:grpSp>
        <p:nvGrpSpPr>
          <p:cNvPr id="528" name="Google Shape;528;p36"/>
          <p:cNvGrpSpPr/>
          <p:nvPr/>
        </p:nvGrpSpPr>
        <p:grpSpPr>
          <a:xfrm>
            <a:off x="6022975" y="1568589"/>
            <a:ext cx="2685450" cy="3086700"/>
            <a:chOff x="6022975" y="1568589"/>
            <a:chExt cx="2685450" cy="3086700"/>
          </a:xfrm>
        </p:grpSpPr>
        <p:sp>
          <p:nvSpPr>
            <p:cNvPr id="529" name="Google Shape;529;p36"/>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1" name="Google Shape;531;p36"/>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532" name="Google Shape;532;p36"/>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Welche Kompetenzen können Kinder erlernen?</a:t>
            </a:r>
            <a:endParaRPr b="1" sz="1200"/>
          </a:p>
          <a:p>
            <a:pPr indent="-304800" lvl="0" marL="457200" rtl="0" algn="l">
              <a:spcBef>
                <a:spcPts val="0"/>
              </a:spcBef>
              <a:spcAft>
                <a:spcPts val="0"/>
              </a:spcAft>
              <a:buSzPts val="1200"/>
              <a:buChar char="-"/>
            </a:pPr>
            <a:r>
              <a:rPr b="1" lang="en" sz="1200"/>
              <a:t>Wie können Erwachsene Kinder in ihrer Entwicklung unterstützen, ohne ihnen dabei zu viel abzunehmen? </a:t>
            </a:r>
            <a:r>
              <a:rPr b="1" lang="en" sz="1200"/>
              <a:t> </a:t>
            </a:r>
            <a:endParaRPr b="1"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7"/>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Resilienz bei Übergängen  </a:t>
            </a:r>
            <a:endParaRPr/>
          </a:p>
        </p:txBody>
      </p:sp>
      <p:sp>
        <p:nvSpPr>
          <p:cNvPr id="538" name="Google Shape;538;p37"/>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i="1" lang="en" sz="1600">
                <a:latin typeface="Arial"/>
                <a:ea typeface="Arial"/>
                <a:cs typeface="Arial"/>
                <a:sym typeface="Arial"/>
              </a:rPr>
              <a:t>Und jedem Anfang wohnt ein Zauber inne,</a:t>
            </a:r>
            <a:endParaRPr i="1" sz="1600">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i="1" lang="en" sz="1600">
                <a:latin typeface="Arial"/>
                <a:ea typeface="Arial"/>
                <a:cs typeface="Arial"/>
                <a:sym typeface="Arial"/>
              </a:rPr>
              <a:t>Der uns beschützt und der uns hilft, zu leben.</a:t>
            </a:r>
            <a:endParaRPr i="1" sz="1600">
              <a:latin typeface="Arial"/>
              <a:ea typeface="Arial"/>
              <a:cs typeface="Arial"/>
              <a:sym typeface="Arial"/>
            </a:endParaRPr>
          </a:p>
          <a:p>
            <a:pPr indent="0" lvl="0" marL="0" rtl="0" algn="ctr">
              <a:spcBef>
                <a:spcPts val="0"/>
              </a:spcBef>
              <a:spcAft>
                <a:spcPts val="0"/>
              </a:spcAft>
              <a:buNone/>
            </a:pPr>
            <a:r>
              <a:rPr lang="en"/>
              <a:t>(Hermann Hesse) </a:t>
            </a:r>
            <a:endParaRPr/>
          </a:p>
        </p:txBody>
      </p:sp>
      <p:sp>
        <p:nvSpPr>
          <p:cNvPr id="539" name="Google Shape;539;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rial"/>
                <a:ea typeface="Arial"/>
                <a:cs typeface="Arial"/>
                <a:sym typeface="Arial"/>
              </a:rPr>
              <a:t>Wichtig: </a:t>
            </a:r>
            <a:endParaRPr sz="2400">
              <a:solidFill>
                <a:schemeClr val="dk1"/>
              </a:solidFill>
              <a:latin typeface="Arial"/>
              <a:ea typeface="Arial"/>
              <a:cs typeface="Arial"/>
              <a:sym typeface="Arial"/>
            </a:endParaRPr>
          </a:p>
          <a:p>
            <a:pPr indent="0" lvl="0" marL="0" rtl="0" algn="l">
              <a:spcBef>
                <a:spcPts val="0"/>
              </a:spcBef>
              <a:spcAft>
                <a:spcPts val="0"/>
              </a:spcAft>
              <a:buNone/>
            </a:pPr>
            <a:r>
              <a:t/>
            </a:r>
            <a:endParaRPr sz="2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Vorbereiten</a:t>
            </a:r>
            <a:endParaRPr sz="2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Zeit lassen</a:t>
            </a:r>
            <a:endParaRPr sz="2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Nicht zu viele Übergänge auf einmal</a:t>
            </a:r>
            <a:endParaRPr sz="2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Rituale</a:t>
            </a:r>
            <a:endParaRPr sz="2400">
              <a:solidFill>
                <a:schemeClr val="dk1"/>
              </a:solidFill>
              <a:latin typeface="Arial"/>
              <a:ea typeface="Arial"/>
              <a:cs typeface="Arial"/>
              <a:sym typeface="Arial"/>
            </a:endParaRPr>
          </a:p>
          <a:p>
            <a:pPr indent="0" lvl="0" marL="0" rtl="0" algn="l">
              <a:spcBef>
                <a:spcPts val="0"/>
              </a:spcBef>
              <a:spcAft>
                <a:spcPts val="1600"/>
              </a:spcAft>
              <a:buNone/>
            </a:pPr>
            <a:r>
              <a:t/>
            </a:r>
            <a:endParaRPr b="1" sz="2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8"/>
          <p:cNvSpPr txBox="1"/>
          <p:nvPr>
            <p:ph idx="4294967295" type="title"/>
          </p:nvPr>
        </p:nvSpPr>
        <p:spPr>
          <a:xfrm>
            <a:off x="311700" y="546000"/>
            <a:ext cx="8520600" cy="10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Kontaktadresse: </a:t>
            </a:r>
            <a:endParaRPr>
              <a:solidFill>
                <a:schemeClr val="lt2"/>
              </a:solidFill>
            </a:endParaRPr>
          </a:p>
        </p:txBody>
      </p:sp>
      <p:sp>
        <p:nvSpPr>
          <p:cNvPr id="545" name="Google Shape;545;p38"/>
          <p:cNvSpPr txBox="1"/>
          <p:nvPr>
            <p:ph idx="4294967295" type="body"/>
          </p:nvPr>
        </p:nvSpPr>
        <p:spPr>
          <a:xfrm>
            <a:off x="311700" y="1740096"/>
            <a:ext cx="85206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katja.margelisch@phbern.ch</a:t>
            </a:r>
            <a:r>
              <a:rPr lang="en"/>
              <a:t> </a:t>
            </a:r>
            <a:endParaRPr/>
          </a:p>
        </p:txBody>
      </p:sp>
      <p:pic>
        <p:nvPicPr>
          <p:cNvPr id="546" name="Google Shape;546;p38"/>
          <p:cNvPicPr preferRelativeResize="0"/>
          <p:nvPr/>
        </p:nvPicPr>
        <p:blipFill rotWithShape="1">
          <a:blip r:embed="rId4">
            <a:alphaModFix/>
          </a:blip>
          <a:srcRect b="13830" l="0" r="0" t="13837"/>
          <a:stretch/>
        </p:blipFill>
        <p:spPr>
          <a:xfrm>
            <a:off x="74434" y="2979550"/>
            <a:ext cx="3849124" cy="2088123"/>
          </a:xfrm>
          <a:prstGeom prst="rect">
            <a:avLst/>
          </a:prstGeom>
          <a:noFill/>
          <a:ln>
            <a:noFill/>
          </a:ln>
        </p:spPr>
      </p:pic>
      <p:pic>
        <p:nvPicPr>
          <p:cNvPr id="547" name="Google Shape;547;p38"/>
          <p:cNvPicPr preferRelativeResize="0"/>
          <p:nvPr/>
        </p:nvPicPr>
        <p:blipFill rotWithShape="1">
          <a:blip r:embed="rId5">
            <a:alphaModFix/>
          </a:blip>
          <a:srcRect b="21781" l="0" r="0" t="21775"/>
          <a:stretch/>
        </p:blipFill>
        <p:spPr>
          <a:xfrm>
            <a:off x="3942326" y="2979550"/>
            <a:ext cx="2775574" cy="2088125"/>
          </a:xfrm>
          <a:prstGeom prst="rect">
            <a:avLst/>
          </a:prstGeom>
          <a:noFill/>
          <a:ln>
            <a:noFill/>
          </a:ln>
        </p:spPr>
      </p:pic>
      <p:pic>
        <p:nvPicPr>
          <p:cNvPr id="548" name="Google Shape;548;p38"/>
          <p:cNvPicPr preferRelativeResize="0"/>
          <p:nvPr/>
        </p:nvPicPr>
        <p:blipFill rotWithShape="1">
          <a:blip r:embed="rId6">
            <a:alphaModFix/>
          </a:blip>
          <a:srcRect b="16262" l="0" r="0" t="16256"/>
          <a:stretch/>
        </p:blipFill>
        <p:spPr>
          <a:xfrm>
            <a:off x="6739975" y="2979550"/>
            <a:ext cx="2320750" cy="2088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Resilienz</a:t>
            </a:r>
            <a:endParaRPr/>
          </a:p>
        </p:txBody>
      </p:sp>
      <p:cxnSp>
        <p:nvCxnSpPr>
          <p:cNvPr id="76" name="Google Shape;76;p15"/>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77" name="Google Shape;77;p15"/>
          <p:cNvGrpSpPr/>
          <p:nvPr/>
        </p:nvGrpSpPr>
        <p:grpSpPr>
          <a:xfrm>
            <a:off x="437825" y="1568589"/>
            <a:ext cx="2685450" cy="3086700"/>
            <a:chOff x="437825" y="1568589"/>
            <a:chExt cx="2685450" cy="3086700"/>
          </a:xfrm>
        </p:grpSpPr>
        <p:sp>
          <p:nvSpPr>
            <p:cNvPr id="78" name="Google Shape;78;p15"/>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5"/>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81" name="Google Shape;81;p15"/>
          <p:cNvSpPr txBox="1"/>
          <p:nvPr>
            <p:ph idx="4294967295" type="body"/>
          </p:nvPr>
        </p:nvSpPr>
        <p:spPr>
          <a:xfrm>
            <a:off x="518000" y="209127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Du kannst nicht die ganze Welt mit Leder umkleiden, aber du kannst dir zwei Stück Leder unter die Sohlen binden, damit du dir die Füsse nicht verletzt. 	</a:t>
            </a:r>
            <a:endParaRPr b="1" sz="1400"/>
          </a:p>
          <a:p>
            <a:pPr indent="0" lvl="0" marL="0" rtl="0" algn="l">
              <a:spcBef>
                <a:spcPts val="800"/>
              </a:spcBef>
              <a:spcAft>
                <a:spcPts val="800"/>
              </a:spcAft>
              <a:buNone/>
            </a:pPr>
            <a:r>
              <a:rPr b="1" lang="en" sz="1400"/>
              <a:t>(Chinesische Weisheit)</a:t>
            </a:r>
            <a:endParaRPr b="1" sz="1400"/>
          </a:p>
        </p:txBody>
      </p:sp>
      <p:grpSp>
        <p:nvGrpSpPr>
          <p:cNvPr id="82" name="Google Shape;82;p15"/>
          <p:cNvGrpSpPr/>
          <p:nvPr/>
        </p:nvGrpSpPr>
        <p:grpSpPr>
          <a:xfrm>
            <a:off x="3230400" y="1568589"/>
            <a:ext cx="2683200" cy="3086700"/>
            <a:chOff x="3230400" y="1568589"/>
            <a:chExt cx="2683200" cy="3086700"/>
          </a:xfrm>
        </p:grpSpPr>
        <p:sp>
          <p:nvSpPr>
            <p:cNvPr id="83" name="Google Shape;83;p15"/>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5"/>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86" name="Google Shape;86;p15"/>
          <p:cNvSpPr txBox="1"/>
          <p:nvPr>
            <p:ph idx="4294967295" type="body"/>
          </p:nvPr>
        </p:nvSpPr>
        <p:spPr>
          <a:xfrm>
            <a:off x="3316825" y="2091277"/>
            <a:ext cx="24843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400"/>
              <a:t>Resiliente Kinder nutzten ihre Ressourcen und nehmen schwierige Situationen als Anlass für ihre Entwicklung. Wir können Kinder dabei unterstützen, wie sie mit Hindernissen umgehen können, ohne daran zu verzweifeln.	</a:t>
            </a:r>
            <a:endParaRPr sz="1400"/>
          </a:p>
        </p:txBody>
      </p:sp>
      <p:grpSp>
        <p:nvGrpSpPr>
          <p:cNvPr id="87" name="Google Shape;87;p15"/>
          <p:cNvGrpSpPr/>
          <p:nvPr/>
        </p:nvGrpSpPr>
        <p:grpSpPr>
          <a:xfrm>
            <a:off x="6022975" y="1568589"/>
            <a:ext cx="2685450" cy="3086700"/>
            <a:chOff x="6022975" y="1568589"/>
            <a:chExt cx="2685450" cy="3086700"/>
          </a:xfrm>
        </p:grpSpPr>
        <p:sp>
          <p:nvSpPr>
            <p:cNvPr id="88" name="Google Shape;88;p15"/>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5"/>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91" name="Google Shape;91;p15"/>
          <p:cNvSpPr txBox="1"/>
          <p:nvPr>
            <p:ph idx="4294967295" type="body"/>
          </p:nvPr>
        </p:nvSpPr>
        <p:spPr>
          <a:xfrm>
            <a:off x="6105400" y="2091277"/>
            <a:ext cx="2494500" cy="2563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Wie gehen Sie damit um, wenn sich ein Kind müht, eine Aufgabe zu erledigen?</a:t>
            </a:r>
            <a:endParaRPr b="1" sz="1200"/>
          </a:p>
          <a:p>
            <a:pPr indent="-304800" lvl="0" marL="457200" rtl="0" algn="l">
              <a:spcBef>
                <a:spcPts val="0"/>
              </a:spcBef>
              <a:spcAft>
                <a:spcPts val="0"/>
              </a:spcAft>
              <a:buSzPts val="1200"/>
              <a:buChar char="-"/>
            </a:pPr>
            <a:r>
              <a:rPr b="1" lang="en" sz="1200"/>
              <a:t>Wie wichtig ist es, dass das Kind dabei Erfolg hat?</a:t>
            </a:r>
            <a:endParaRPr b="1" sz="1200"/>
          </a:p>
          <a:p>
            <a:pPr indent="-304800" lvl="0" marL="457200" rtl="0" algn="l">
              <a:spcBef>
                <a:spcPts val="0"/>
              </a:spcBef>
              <a:spcAft>
                <a:spcPts val="0"/>
              </a:spcAft>
              <a:buSzPts val="1200"/>
              <a:buChar char="-"/>
            </a:pPr>
            <a:r>
              <a:rPr b="1" lang="en" sz="1200"/>
              <a:t>Was soll ein Kind selbst machen, welche Hilfe halten Sie für angemessen? </a:t>
            </a:r>
            <a:endParaRPr b="1"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Lebensmut </a:t>
            </a:r>
            <a:endParaRPr/>
          </a:p>
        </p:txBody>
      </p:sp>
      <p:cxnSp>
        <p:nvCxnSpPr>
          <p:cNvPr id="97" name="Google Shape;97;p16"/>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98" name="Google Shape;98;p16"/>
          <p:cNvGrpSpPr/>
          <p:nvPr/>
        </p:nvGrpSpPr>
        <p:grpSpPr>
          <a:xfrm>
            <a:off x="437825" y="1568589"/>
            <a:ext cx="2685450" cy="3086700"/>
            <a:chOff x="437825" y="1568589"/>
            <a:chExt cx="2685450" cy="3086700"/>
          </a:xfrm>
        </p:grpSpPr>
        <p:sp>
          <p:nvSpPr>
            <p:cNvPr id="99" name="Google Shape;99;p16"/>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6"/>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102" name="Google Shape;102;p16"/>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Es ist nie zu spät für eine glückliche Kindheit</a:t>
            </a:r>
            <a:r>
              <a:rPr b="1" lang="en" sz="1400"/>
              <a:t>.</a:t>
            </a:r>
            <a:endParaRPr b="1" sz="1400"/>
          </a:p>
          <a:p>
            <a:pPr indent="0" lvl="0" marL="0" rtl="0" algn="l">
              <a:spcBef>
                <a:spcPts val="800"/>
              </a:spcBef>
              <a:spcAft>
                <a:spcPts val="800"/>
              </a:spcAft>
              <a:buNone/>
            </a:pPr>
            <a:r>
              <a:rPr b="1" lang="en" sz="1400"/>
              <a:t>(Milton Erickson) 	 	</a:t>
            </a:r>
            <a:endParaRPr sz="1400"/>
          </a:p>
        </p:txBody>
      </p:sp>
      <p:grpSp>
        <p:nvGrpSpPr>
          <p:cNvPr id="103" name="Google Shape;103;p16"/>
          <p:cNvGrpSpPr/>
          <p:nvPr/>
        </p:nvGrpSpPr>
        <p:grpSpPr>
          <a:xfrm>
            <a:off x="3230400" y="1568589"/>
            <a:ext cx="2683200" cy="3086700"/>
            <a:chOff x="3230400" y="1568589"/>
            <a:chExt cx="2683200" cy="3086700"/>
          </a:xfrm>
        </p:grpSpPr>
        <p:sp>
          <p:nvSpPr>
            <p:cNvPr id="104" name="Google Shape;104;p16"/>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16"/>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107" name="Google Shape;107;p16"/>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Voraussetzung für Resilienz ist eine vertrauensvolle und sichere Bindung. Kann ein Kind auf die ursprüngliche Kraft einer sicheren Bindung vertrauen, wächst sein Lebensmut. Dieser zeigt sich, wenn das Kind optimistisch in den Tag blickt und negative Erfahrungen rasch verarbeitet. </a:t>
            </a:r>
            <a:endParaRPr sz="1300"/>
          </a:p>
        </p:txBody>
      </p:sp>
      <p:grpSp>
        <p:nvGrpSpPr>
          <p:cNvPr id="108" name="Google Shape;108;p16"/>
          <p:cNvGrpSpPr/>
          <p:nvPr/>
        </p:nvGrpSpPr>
        <p:grpSpPr>
          <a:xfrm>
            <a:off x="6022975" y="1568589"/>
            <a:ext cx="2685450" cy="3086700"/>
            <a:chOff x="6022975" y="1568589"/>
            <a:chExt cx="2685450" cy="3086700"/>
          </a:xfrm>
        </p:grpSpPr>
        <p:sp>
          <p:nvSpPr>
            <p:cNvPr id="109" name="Google Shape;109;p16"/>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6"/>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112" name="Google Shape;112;p16"/>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Hat das Kind Freude daran, eigenständige Erfahrungen zu machen? </a:t>
            </a:r>
            <a:endParaRPr b="1" sz="1200"/>
          </a:p>
          <a:p>
            <a:pPr indent="-304800" lvl="0" marL="457200" rtl="0" algn="l">
              <a:spcBef>
                <a:spcPts val="0"/>
              </a:spcBef>
              <a:spcAft>
                <a:spcPts val="0"/>
              </a:spcAft>
              <a:buSzPts val="1200"/>
              <a:buChar char="-"/>
            </a:pPr>
            <a:r>
              <a:rPr b="1" lang="en" sz="1200"/>
              <a:t>Holt es sich beizeiten Schutz und Hilfe? </a:t>
            </a:r>
            <a:endParaRPr b="1" sz="1200"/>
          </a:p>
          <a:p>
            <a:pPr indent="-304800" lvl="0" marL="457200" rtl="0" algn="l">
              <a:spcBef>
                <a:spcPts val="0"/>
              </a:spcBef>
              <a:spcAft>
                <a:spcPts val="0"/>
              </a:spcAft>
              <a:buSzPts val="1200"/>
              <a:buChar char="-"/>
            </a:pPr>
            <a:r>
              <a:rPr b="1" lang="en" sz="1200"/>
              <a:t>Wagt es sich an etwas Unbekanntes? </a:t>
            </a:r>
            <a:endParaRPr b="1"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Stärken und Ressourcen </a:t>
            </a:r>
            <a:endParaRPr/>
          </a:p>
        </p:txBody>
      </p:sp>
      <p:cxnSp>
        <p:nvCxnSpPr>
          <p:cNvPr id="118" name="Google Shape;118;p17"/>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119" name="Google Shape;119;p17"/>
          <p:cNvGrpSpPr/>
          <p:nvPr/>
        </p:nvGrpSpPr>
        <p:grpSpPr>
          <a:xfrm>
            <a:off x="437825" y="1568589"/>
            <a:ext cx="2685450" cy="3086700"/>
            <a:chOff x="437825" y="1568589"/>
            <a:chExt cx="2685450" cy="3086700"/>
          </a:xfrm>
        </p:grpSpPr>
        <p:sp>
          <p:nvSpPr>
            <p:cNvPr id="120" name="Google Shape;120;p17"/>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17"/>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123" name="Google Shape;123;p17"/>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Auf die Stärken kannst du bauen.</a:t>
            </a:r>
            <a:endParaRPr b="1" sz="1400"/>
          </a:p>
          <a:p>
            <a:pPr indent="0" lvl="0" marL="0" rtl="0" algn="l">
              <a:spcBef>
                <a:spcPts val="800"/>
              </a:spcBef>
              <a:spcAft>
                <a:spcPts val="800"/>
              </a:spcAft>
              <a:buNone/>
            </a:pPr>
            <a:r>
              <a:rPr b="1" lang="en" sz="1400"/>
              <a:t>(Michael Durant) </a:t>
            </a:r>
            <a:r>
              <a:rPr b="1" lang="en" sz="1400"/>
              <a:t>	 	</a:t>
            </a:r>
            <a:endParaRPr sz="1400"/>
          </a:p>
        </p:txBody>
      </p:sp>
      <p:grpSp>
        <p:nvGrpSpPr>
          <p:cNvPr id="124" name="Google Shape;124;p17"/>
          <p:cNvGrpSpPr/>
          <p:nvPr/>
        </p:nvGrpSpPr>
        <p:grpSpPr>
          <a:xfrm>
            <a:off x="3230400" y="1568589"/>
            <a:ext cx="2683200" cy="3086700"/>
            <a:chOff x="3230400" y="1568589"/>
            <a:chExt cx="2683200" cy="3086700"/>
          </a:xfrm>
        </p:grpSpPr>
        <p:sp>
          <p:nvSpPr>
            <p:cNvPr id="125" name="Google Shape;125;p17"/>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17"/>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128" name="Google Shape;128;p17"/>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Resilienz = Stärke. Wenn das Kind von Bezugspersonen  in seinen Fähigkeiten bestärkt wird, aber auch, wenn es Kritik erfährt, ohne gleichzeitig abgewertet zu werden, bleibt es in seiner Kraft. Es geht Aufgaben und Herausforderungen freudig an.	</a:t>
            </a:r>
            <a:endParaRPr sz="1300"/>
          </a:p>
        </p:txBody>
      </p:sp>
      <p:grpSp>
        <p:nvGrpSpPr>
          <p:cNvPr id="129" name="Google Shape;129;p17"/>
          <p:cNvGrpSpPr/>
          <p:nvPr/>
        </p:nvGrpSpPr>
        <p:grpSpPr>
          <a:xfrm>
            <a:off x="6022975" y="1568589"/>
            <a:ext cx="2685450" cy="3086700"/>
            <a:chOff x="6022975" y="1568589"/>
            <a:chExt cx="2685450" cy="3086700"/>
          </a:xfrm>
        </p:grpSpPr>
        <p:sp>
          <p:nvSpPr>
            <p:cNvPr id="130" name="Google Shape;130;p17"/>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17"/>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133" name="Google Shape;133;p17"/>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Wann haben Sie das letzte Mal ein Kind in seinen Fähigkeiten bestärkt?</a:t>
            </a:r>
            <a:endParaRPr b="1" sz="1200"/>
          </a:p>
          <a:p>
            <a:pPr indent="-304800" lvl="0" marL="457200" rtl="0" algn="l">
              <a:spcBef>
                <a:spcPts val="0"/>
              </a:spcBef>
              <a:spcAft>
                <a:spcPts val="0"/>
              </a:spcAft>
              <a:buSzPts val="1200"/>
              <a:buChar char="-"/>
            </a:pPr>
            <a:r>
              <a:rPr b="1" lang="en" sz="1200"/>
              <a:t>Wann haben Sie das letzte Mal seine Gefühle benannt?</a:t>
            </a:r>
            <a:endParaRPr b="1" sz="1200"/>
          </a:p>
          <a:p>
            <a:pPr indent="-304800" lvl="0" marL="457200" rtl="0" algn="l">
              <a:spcBef>
                <a:spcPts val="0"/>
              </a:spcBef>
              <a:spcAft>
                <a:spcPts val="0"/>
              </a:spcAft>
              <a:buSzPts val="1200"/>
              <a:buChar char="-"/>
            </a:pPr>
            <a:r>
              <a:rPr b="1" lang="en" sz="1200"/>
              <a:t>Wie gelingt es, Kritik konstruktiv zu äussern? </a:t>
            </a:r>
            <a:r>
              <a:rPr b="1" lang="en" sz="1200"/>
              <a:t> </a:t>
            </a:r>
            <a:endParaRPr b="1"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Herausforderungen gewachsen sein </a:t>
            </a:r>
            <a:r>
              <a:rPr lang="en"/>
              <a:t> </a:t>
            </a:r>
            <a:endParaRPr/>
          </a:p>
        </p:txBody>
      </p:sp>
      <p:cxnSp>
        <p:nvCxnSpPr>
          <p:cNvPr id="139" name="Google Shape;139;p18"/>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140" name="Google Shape;140;p18"/>
          <p:cNvGrpSpPr/>
          <p:nvPr/>
        </p:nvGrpSpPr>
        <p:grpSpPr>
          <a:xfrm>
            <a:off x="437825" y="1568589"/>
            <a:ext cx="2685450" cy="3086700"/>
            <a:chOff x="437825" y="1568589"/>
            <a:chExt cx="2685450" cy="3086700"/>
          </a:xfrm>
        </p:grpSpPr>
        <p:sp>
          <p:nvSpPr>
            <p:cNvPr id="141" name="Google Shape;141;p18"/>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8"/>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144" name="Google Shape;144;p18"/>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Es is net wia’s kimmt - es is wia ma’s nimmt!</a:t>
            </a:r>
            <a:endParaRPr b="1" sz="1400"/>
          </a:p>
          <a:p>
            <a:pPr indent="0" lvl="0" marL="0" rtl="0" algn="l">
              <a:spcBef>
                <a:spcPts val="800"/>
              </a:spcBef>
              <a:spcAft>
                <a:spcPts val="800"/>
              </a:spcAft>
              <a:buNone/>
            </a:pPr>
            <a:r>
              <a:rPr b="1" lang="en" sz="1400"/>
              <a:t>(Volksweisheit aus Österreich) 	</a:t>
            </a:r>
            <a:r>
              <a:rPr b="1" lang="en" sz="1400"/>
              <a:t> 	</a:t>
            </a:r>
            <a:endParaRPr sz="1400"/>
          </a:p>
        </p:txBody>
      </p:sp>
      <p:grpSp>
        <p:nvGrpSpPr>
          <p:cNvPr id="145" name="Google Shape;145;p18"/>
          <p:cNvGrpSpPr/>
          <p:nvPr/>
        </p:nvGrpSpPr>
        <p:grpSpPr>
          <a:xfrm>
            <a:off x="3230400" y="1568589"/>
            <a:ext cx="2683200" cy="3086700"/>
            <a:chOff x="3230400" y="1568589"/>
            <a:chExt cx="2683200" cy="3086700"/>
          </a:xfrm>
        </p:grpSpPr>
        <p:sp>
          <p:nvSpPr>
            <p:cNvPr id="146" name="Google Shape;146;p18"/>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8"/>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149" name="Google Shape;149;p18"/>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Die meisten Ereignisse sind nicht vorhersehbar. Sicher gebundene Kinder haben vertrauen und sind fähig, flexibel zu handeln und kreative Lösungen zu (er)finden. 	</a:t>
            </a:r>
            <a:endParaRPr sz="1300"/>
          </a:p>
        </p:txBody>
      </p:sp>
      <p:grpSp>
        <p:nvGrpSpPr>
          <p:cNvPr id="150" name="Google Shape;150;p18"/>
          <p:cNvGrpSpPr/>
          <p:nvPr/>
        </p:nvGrpSpPr>
        <p:grpSpPr>
          <a:xfrm>
            <a:off x="6022975" y="1568589"/>
            <a:ext cx="2685450" cy="3086700"/>
            <a:chOff x="6022975" y="1568589"/>
            <a:chExt cx="2685450" cy="3086700"/>
          </a:xfrm>
        </p:grpSpPr>
        <p:sp>
          <p:nvSpPr>
            <p:cNvPr id="151" name="Google Shape;151;p18"/>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8"/>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154" name="Google Shape;154;p18"/>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Wie reagieren Sie auf unvorhersehbare Ereignisse? </a:t>
            </a:r>
            <a:endParaRPr b="1" sz="1200"/>
          </a:p>
          <a:p>
            <a:pPr indent="-304800" lvl="0" marL="457200" rtl="0" algn="l">
              <a:spcBef>
                <a:spcPts val="0"/>
              </a:spcBef>
              <a:spcAft>
                <a:spcPts val="0"/>
              </a:spcAft>
              <a:buSzPts val="1200"/>
              <a:buChar char="-"/>
            </a:pPr>
            <a:r>
              <a:rPr b="1" lang="en" sz="1200"/>
              <a:t>Sind Sie ein Vorbild, wenn es darum geht, kreative Lösungen zu kreieren? </a:t>
            </a:r>
            <a:endParaRPr b="1" sz="1200"/>
          </a:p>
          <a:p>
            <a:pPr indent="-304800" lvl="0" marL="457200" rtl="0" algn="l">
              <a:spcBef>
                <a:spcPts val="0"/>
              </a:spcBef>
              <a:spcAft>
                <a:spcPts val="0"/>
              </a:spcAft>
              <a:buSzPts val="1200"/>
              <a:buChar char="-"/>
            </a:pPr>
            <a:r>
              <a:rPr b="1" lang="en" sz="1200"/>
              <a:t>Freut sich Ihr Kind auf Neues? </a:t>
            </a:r>
            <a:r>
              <a:rPr b="1" lang="en" sz="1200"/>
              <a:t> </a:t>
            </a:r>
            <a:endParaRPr b="1"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9"/>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Kinder selber machen lassen </a:t>
            </a:r>
            <a:r>
              <a:rPr lang="en"/>
              <a:t>  </a:t>
            </a:r>
            <a:endParaRPr/>
          </a:p>
        </p:txBody>
      </p:sp>
      <p:cxnSp>
        <p:nvCxnSpPr>
          <p:cNvPr id="160" name="Google Shape;160;p19"/>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161" name="Google Shape;161;p19"/>
          <p:cNvGrpSpPr/>
          <p:nvPr/>
        </p:nvGrpSpPr>
        <p:grpSpPr>
          <a:xfrm>
            <a:off x="437825" y="1568589"/>
            <a:ext cx="2685450" cy="3086700"/>
            <a:chOff x="437825" y="1568589"/>
            <a:chExt cx="2685450" cy="3086700"/>
          </a:xfrm>
        </p:grpSpPr>
        <p:sp>
          <p:nvSpPr>
            <p:cNvPr id="162" name="Google Shape;162;p19"/>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9"/>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165" name="Google Shape;165;p19"/>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Hilf mir, es selbst zu tun. </a:t>
            </a:r>
            <a:endParaRPr b="1" sz="1400"/>
          </a:p>
          <a:p>
            <a:pPr indent="0" lvl="0" marL="0" rtl="0" algn="l">
              <a:spcBef>
                <a:spcPts val="800"/>
              </a:spcBef>
              <a:spcAft>
                <a:spcPts val="800"/>
              </a:spcAft>
              <a:buNone/>
            </a:pPr>
            <a:r>
              <a:rPr b="1" lang="en" sz="1400"/>
              <a:t>(Maria Montessori) 	</a:t>
            </a:r>
            <a:r>
              <a:rPr b="1" lang="en" sz="1400"/>
              <a:t> 	</a:t>
            </a:r>
            <a:endParaRPr sz="1400"/>
          </a:p>
        </p:txBody>
      </p:sp>
      <p:grpSp>
        <p:nvGrpSpPr>
          <p:cNvPr id="166" name="Google Shape;166;p19"/>
          <p:cNvGrpSpPr/>
          <p:nvPr/>
        </p:nvGrpSpPr>
        <p:grpSpPr>
          <a:xfrm>
            <a:off x="3230400" y="1568589"/>
            <a:ext cx="2683200" cy="3086700"/>
            <a:chOff x="3230400" y="1568589"/>
            <a:chExt cx="2683200" cy="3086700"/>
          </a:xfrm>
        </p:grpSpPr>
        <p:sp>
          <p:nvSpPr>
            <p:cNvPr id="167" name="Google Shape;167;p19"/>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19"/>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170" name="Google Shape;170;p19"/>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Kinder erforschen ihre Umwelt, erfinden alles neu und konstruieren sich ihre Lebenswelt. Eltern, Pädagoginnen und Pädagogen achten darauf, dass die Welt des Kindes so geschaffen ist, dass Probleme und Aufgaben für das Kind auch lösbar sind. </a:t>
            </a:r>
            <a:endParaRPr sz="1300"/>
          </a:p>
        </p:txBody>
      </p:sp>
      <p:grpSp>
        <p:nvGrpSpPr>
          <p:cNvPr id="171" name="Google Shape;171;p19"/>
          <p:cNvGrpSpPr/>
          <p:nvPr/>
        </p:nvGrpSpPr>
        <p:grpSpPr>
          <a:xfrm>
            <a:off x="6022975" y="1568589"/>
            <a:ext cx="2685450" cy="3086700"/>
            <a:chOff x="6022975" y="1568589"/>
            <a:chExt cx="2685450" cy="3086700"/>
          </a:xfrm>
        </p:grpSpPr>
        <p:sp>
          <p:nvSpPr>
            <p:cNvPr id="172" name="Google Shape;172;p19"/>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19"/>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175" name="Google Shape;175;p19"/>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Betrachten Sie die Spielbereiche des Kindes unter diesem Aspekt.</a:t>
            </a:r>
            <a:endParaRPr b="1" sz="1200"/>
          </a:p>
          <a:p>
            <a:pPr indent="-304800" lvl="0" marL="457200" rtl="0" algn="l">
              <a:spcBef>
                <a:spcPts val="0"/>
              </a:spcBef>
              <a:spcAft>
                <a:spcPts val="0"/>
              </a:spcAft>
              <a:buSzPts val="1200"/>
              <a:buChar char="-"/>
            </a:pPr>
            <a:r>
              <a:rPr b="1" lang="en" sz="1200"/>
              <a:t>Was können Sie aushalten - wo ist Ihre Grenze? </a:t>
            </a:r>
            <a:endParaRPr b="1"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Mit Einsatz und Anstrengung zum Erfolg </a:t>
            </a:r>
            <a:r>
              <a:rPr lang="en"/>
              <a:t> </a:t>
            </a:r>
            <a:endParaRPr/>
          </a:p>
        </p:txBody>
      </p:sp>
      <p:cxnSp>
        <p:nvCxnSpPr>
          <p:cNvPr id="181" name="Google Shape;181;p20"/>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182" name="Google Shape;182;p20"/>
          <p:cNvGrpSpPr/>
          <p:nvPr/>
        </p:nvGrpSpPr>
        <p:grpSpPr>
          <a:xfrm>
            <a:off x="437825" y="1568589"/>
            <a:ext cx="2685450" cy="3086700"/>
            <a:chOff x="437825" y="1568589"/>
            <a:chExt cx="2685450" cy="3086700"/>
          </a:xfrm>
        </p:grpSpPr>
        <p:sp>
          <p:nvSpPr>
            <p:cNvPr id="183" name="Google Shape;183;p20"/>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20"/>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186" name="Google Shape;186;p20"/>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Der Wille gestaltet den Menschen. Zum Erfolg braucht er jedoch Mut und Ausdauer. </a:t>
            </a:r>
            <a:endParaRPr b="1" sz="1400"/>
          </a:p>
          <a:p>
            <a:pPr indent="0" lvl="0" marL="0" rtl="0" algn="l">
              <a:spcBef>
                <a:spcPts val="800"/>
              </a:spcBef>
              <a:spcAft>
                <a:spcPts val="800"/>
              </a:spcAft>
              <a:buNone/>
            </a:pPr>
            <a:r>
              <a:rPr b="1" lang="en" sz="1400"/>
              <a:t>(Bruce Lee</a:t>
            </a:r>
            <a:r>
              <a:rPr b="1" lang="en" sz="1400"/>
              <a:t>) 	 	</a:t>
            </a:r>
            <a:endParaRPr sz="1400"/>
          </a:p>
        </p:txBody>
      </p:sp>
      <p:grpSp>
        <p:nvGrpSpPr>
          <p:cNvPr id="187" name="Google Shape;187;p20"/>
          <p:cNvGrpSpPr/>
          <p:nvPr/>
        </p:nvGrpSpPr>
        <p:grpSpPr>
          <a:xfrm>
            <a:off x="3230400" y="1568589"/>
            <a:ext cx="2683200" cy="3086700"/>
            <a:chOff x="3230400" y="1568589"/>
            <a:chExt cx="2683200" cy="3086700"/>
          </a:xfrm>
        </p:grpSpPr>
        <p:sp>
          <p:nvSpPr>
            <p:cNvPr id="188" name="Google Shape;188;p20"/>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20"/>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191" name="Google Shape;191;p20"/>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Kinder sollen sich anstrengen. Wenn nach Einsatz und Mühe erfolgreich sind, entwickeln Kinder Selbstvertrauen und gehen neue Herausforderungen selbstbewusst an. Wenn sich zunächst kein Erfolg einstellt, kann man es neu versuchen und sich schliesslich am Ergebnis freuen. 	</a:t>
            </a:r>
            <a:endParaRPr sz="1300"/>
          </a:p>
        </p:txBody>
      </p:sp>
      <p:grpSp>
        <p:nvGrpSpPr>
          <p:cNvPr id="192" name="Google Shape;192;p20"/>
          <p:cNvGrpSpPr/>
          <p:nvPr/>
        </p:nvGrpSpPr>
        <p:grpSpPr>
          <a:xfrm>
            <a:off x="6022975" y="1568589"/>
            <a:ext cx="2685450" cy="3086700"/>
            <a:chOff x="6022975" y="1568589"/>
            <a:chExt cx="2685450" cy="3086700"/>
          </a:xfrm>
        </p:grpSpPr>
        <p:sp>
          <p:nvSpPr>
            <p:cNvPr id="193" name="Google Shape;193;p20"/>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20"/>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196" name="Google Shape;196;p20"/>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Wann haben Sie einem Kind das letzte Mal zu einem Erfolgserlebnis verholfen?</a:t>
            </a:r>
            <a:endParaRPr b="1" sz="1200"/>
          </a:p>
          <a:p>
            <a:pPr indent="-304800" lvl="0" marL="457200" rtl="0" algn="l">
              <a:spcBef>
                <a:spcPts val="0"/>
              </a:spcBef>
              <a:spcAft>
                <a:spcPts val="0"/>
              </a:spcAft>
              <a:buSzPts val="1200"/>
              <a:buChar char="-"/>
            </a:pPr>
            <a:r>
              <a:rPr b="1" lang="en" sz="1200"/>
              <a:t>Wann haben Sie einem Kind geholfen, sich erreichbare Ziele zu setzen, wann haben Sie es gefordert, dabei aber nicht überfordert? </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type="title"/>
          </p:nvPr>
        </p:nvSpPr>
        <p:spPr>
          <a:xfrm>
            <a:off x="311700" y="245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Eigenständige Aufgabengewältigung zulassen </a:t>
            </a:r>
            <a:r>
              <a:rPr lang="en"/>
              <a:t>  </a:t>
            </a:r>
            <a:endParaRPr/>
          </a:p>
        </p:txBody>
      </p:sp>
      <p:cxnSp>
        <p:nvCxnSpPr>
          <p:cNvPr id="202" name="Google Shape;202;p21"/>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203" name="Google Shape;203;p21"/>
          <p:cNvGrpSpPr/>
          <p:nvPr/>
        </p:nvGrpSpPr>
        <p:grpSpPr>
          <a:xfrm>
            <a:off x="437825" y="1568589"/>
            <a:ext cx="2685450" cy="3086700"/>
            <a:chOff x="437825" y="1568589"/>
            <a:chExt cx="2685450" cy="3086700"/>
          </a:xfrm>
        </p:grpSpPr>
        <p:sp>
          <p:nvSpPr>
            <p:cNvPr id="204" name="Google Shape;204;p21"/>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1"/>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Zitat 	</a:t>
            </a:r>
            <a:endParaRPr>
              <a:solidFill>
                <a:schemeClr val="lt1"/>
              </a:solidFill>
            </a:endParaRPr>
          </a:p>
        </p:txBody>
      </p:sp>
      <p:sp>
        <p:nvSpPr>
          <p:cNvPr id="207" name="Google Shape;207;p21"/>
          <p:cNvSpPr txBox="1"/>
          <p:nvPr>
            <p:ph idx="4294967295" type="body"/>
          </p:nvPr>
        </p:nvSpPr>
        <p:spPr>
          <a:xfrm>
            <a:off x="511525" y="2390425"/>
            <a:ext cx="2494500" cy="25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Nichts kann den Menschen mehr stärken als das Vertrauen, das man ihm entgegenbringt.</a:t>
            </a:r>
            <a:endParaRPr b="1" sz="1400"/>
          </a:p>
          <a:p>
            <a:pPr indent="0" lvl="0" marL="0" rtl="0" algn="l">
              <a:spcBef>
                <a:spcPts val="800"/>
              </a:spcBef>
              <a:spcAft>
                <a:spcPts val="800"/>
              </a:spcAft>
              <a:buNone/>
            </a:pPr>
            <a:r>
              <a:rPr b="1" lang="en" sz="1400"/>
              <a:t>(Paul Claudel)  	 	</a:t>
            </a:r>
            <a:endParaRPr sz="1400"/>
          </a:p>
        </p:txBody>
      </p:sp>
      <p:grpSp>
        <p:nvGrpSpPr>
          <p:cNvPr id="208" name="Google Shape;208;p21"/>
          <p:cNvGrpSpPr/>
          <p:nvPr/>
        </p:nvGrpSpPr>
        <p:grpSpPr>
          <a:xfrm>
            <a:off x="3230400" y="1568589"/>
            <a:ext cx="2683200" cy="3086700"/>
            <a:chOff x="3230400" y="1568589"/>
            <a:chExt cx="2683200" cy="3086700"/>
          </a:xfrm>
        </p:grpSpPr>
        <p:sp>
          <p:nvSpPr>
            <p:cNvPr id="209" name="Google Shape;209;p21"/>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21"/>
          <p:cNvSpPr txBox="1"/>
          <p:nvPr>
            <p:ph idx="4294967295" type="body"/>
          </p:nvPr>
        </p:nvSpPr>
        <p:spPr>
          <a:xfrm>
            <a:off x="33309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Beschreibung</a:t>
            </a:r>
            <a:endParaRPr>
              <a:solidFill>
                <a:schemeClr val="lt1"/>
              </a:solidFill>
            </a:endParaRPr>
          </a:p>
        </p:txBody>
      </p:sp>
      <p:sp>
        <p:nvSpPr>
          <p:cNvPr id="212" name="Google Shape;212;p21"/>
          <p:cNvSpPr txBox="1"/>
          <p:nvPr>
            <p:ph idx="4294967295" type="body"/>
          </p:nvPr>
        </p:nvSpPr>
        <p:spPr>
          <a:xfrm>
            <a:off x="3330975" y="1974775"/>
            <a:ext cx="2484300" cy="30867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1300"/>
              <a:t>Um neue Erkenntnisse zu gewinnen, müssen Kinder Gelegenheit haben, Aufgaben eigenständig zu bewältigen. Dabei erleben sie auch einmal Frustration, Wut oder Langeweile. Eltern und Erzieherinnen / Erzieher müssen dies aushalten können. 	</a:t>
            </a:r>
            <a:endParaRPr sz="1300"/>
          </a:p>
        </p:txBody>
      </p:sp>
      <p:grpSp>
        <p:nvGrpSpPr>
          <p:cNvPr id="213" name="Google Shape;213;p21"/>
          <p:cNvGrpSpPr/>
          <p:nvPr/>
        </p:nvGrpSpPr>
        <p:grpSpPr>
          <a:xfrm>
            <a:off x="6022975" y="1568589"/>
            <a:ext cx="2685450" cy="3086700"/>
            <a:chOff x="6022975" y="1568589"/>
            <a:chExt cx="2685450" cy="3086700"/>
          </a:xfrm>
        </p:grpSpPr>
        <p:sp>
          <p:nvSpPr>
            <p:cNvPr id="214" name="Google Shape;214;p21"/>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21"/>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Reflexionsfragen </a:t>
            </a:r>
            <a:endParaRPr>
              <a:solidFill>
                <a:schemeClr val="lt1"/>
              </a:solidFill>
            </a:endParaRPr>
          </a:p>
        </p:txBody>
      </p:sp>
      <p:sp>
        <p:nvSpPr>
          <p:cNvPr id="217" name="Google Shape;217;p21"/>
          <p:cNvSpPr txBox="1"/>
          <p:nvPr>
            <p:ph idx="4294967295" type="body"/>
          </p:nvPr>
        </p:nvSpPr>
        <p:spPr>
          <a:xfrm>
            <a:off x="6105400" y="2091275"/>
            <a:ext cx="2494500" cy="286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Und wie geht es Ihnen damit? </a:t>
            </a:r>
            <a:endParaRPr b="1"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