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11/relationships/webextensiontaskpanes" Target="ppt/webextensions/taskpanes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1051524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150080"/>
            <a:ext cx="1051524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20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92924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92924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15008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15008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15008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929240"/>
            <a:ext cx="10515240" cy="425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C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1051524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C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929240"/>
            <a:ext cx="10515240" cy="425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C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150080"/>
            <a:ext cx="1051524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1051524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150080"/>
            <a:ext cx="1051524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92924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92924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15008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15008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150080"/>
            <a:ext cx="338580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1051524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C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425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15008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929240"/>
            <a:ext cx="513108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150080"/>
            <a:ext cx="10515240" cy="202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38080" y="4736880"/>
            <a:ext cx="4243320" cy="27000"/>
          </a:xfrm>
          <a:custGeom>
            <a:avLst/>
            <a:gdLst/>
            <a:ahLst/>
            <a:rect l="l" t="t" r="r" b="b"/>
            <a:pathLst>
              <a:path w="4243589" h="27432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cap="rnd"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841320" y="448200"/>
            <a:ext cx="10515240" cy="40687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de-DE" sz="9600" spc="-1" strike="noStrike">
                <a:solidFill>
                  <a:srgbClr val="000000"/>
                </a:solidFill>
                <a:latin typeface="Modern Love"/>
              </a:rPr>
              <a:t>Click to edit Master title style</a:t>
            </a:r>
            <a:endParaRPr b="0" lang="de-DE" sz="9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582749D-4918-4724-B2C9-B7A2939AB113}" type="datetime">
              <a:rPr b="0" lang="de-CH" sz="1600" spc="-1" strike="noStrike">
                <a:solidFill>
                  <a:srgbClr val="8b8b8b"/>
                </a:solidFill>
                <a:latin typeface="The Hand"/>
              </a:rPr>
              <a:t>8.06.21</a:t>
            </a:fld>
            <a:endParaRPr b="0" lang="de-CH" sz="16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CH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76793EB-A7A6-4F1A-A50D-9BC146D3533E}" type="slidenum">
              <a:rPr b="0" lang="de-CH" sz="1600" spc="-1" strike="noStrike">
                <a:solidFill>
                  <a:srgbClr val="8b8b8b"/>
                </a:solidFill>
                <a:latin typeface="The Hand"/>
              </a:rPr>
              <a:t>&lt;Foliennummer&gt;</a:t>
            </a:fld>
            <a:endParaRPr b="0" lang="de-CH" sz="16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The Hand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The Hand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latin typeface="The Ha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he Hand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latin typeface="The Ha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The Hand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The Ha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he Hand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The Ha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he Hand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The Ha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The Hand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4800" spc="-1" strike="noStrike">
                <a:solidFill>
                  <a:srgbClr val="000000"/>
                </a:solidFill>
                <a:latin typeface="Modern Love"/>
              </a:rPr>
              <a:t>Click to edit Master title style</a:t>
            </a:r>
            <a:endParaRPr b="0" lang="de-DE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10515240" cy="425160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Click to edit Master text styles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The Hand"/>
              </a:rPr>
              <a:t>Second level</a:t>
            </a:r>
            <a:endParaRPr b="0" lang="de-DE" sz="2400" spc="-1" strike="noStrike">
              <a:solidFill>
                <a:srgbClr val="000000"/>
              </a:solidFill>
              <a:latin typeface="The Hand"/>
            </a:endParaRPr>
          </a:p>
          <a:p>
            <a:pPr lvl="2" marL="11430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The Hand"/>
              </a:rPr>
              <a:t>Third level</a:t>
            </a:r>
            <a:endParaRPr b="0" lang="de-DE" sz="2000" spc="-1" strike="noStrike">
              <a:solidFill>
                <a:srgbClr val="000000"/>
              </a:solidFill>
              <a:latin typeface="The Hand"/>
            </a:endParaRPr>
          </a:p>
          <a:p>
            <a:pPr lvl="3" marL="16002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The Hand"/>
              </a:rPr>
              <a:t>Fourth level</a:t>
            </a:r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  <a:p>
            <a:pPr lvl="4" marL="20574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The Hand"/>
              </a:rPr>
              <a:t>Fifth level</a:t>
            </a:r>
            <a:endParaRPr b="0" lang="de-DE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1649889-31E4-482F-96D5-FC2959C26045}" type="datetime">
              <a:rPr b="0" lang="de-CH" sz="1600" spc="-1" strike="noStrike">
                <a:solidFill>
                  <a:srgbClr val="8b8b8b"/>
                </a:solidFill>
                <a:latin typeface="The Hand"/>
              </a:rPr>
              <a:t>8.06.21</a:t>
            </a:fld>
            <a:endParaRPr b="0" lang="de-CH" sz="16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CH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6EADA68-F763-467D-B715-9BB7A6173B8B}" type="slidenum">
              <a:rPr b="0" lang="de-CH" sz="1600" spc="-1" strike="noStrike">
                <a:solidFill>
                  <a:srgbClr val="8b8b8b"/>
                </a:solidFill>
                <a:latin typeface="The Hand"/>
              </a:rPr>
              <a:t>&lt;Foliennummer&gt;</a:t>
            </a:fld>
            <a:endParaRPr b="0" lang="de-CH" sz="1600" spc="-1" strike="noStrike">
              <a:latin typeface="Times New Roman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838080" y="1710000"/>
            <a:ext cx="10515240" cy="27000"/>
          </a:xfrm>
          <a:custGeom>
            <a:avLst/>
            <a:gdLst/>
            <a:ahLst/>
            <a:rect l="l" t="t" r="r" b="b"/>
            <a:pathLst>
              <a:path w="10515600" h="27432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cap="rnd"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TextShape 2"/>
          <p:cNvSpPr txBox="1"/>
          <p:nvPr/>
        </p:nvSpPr>
        <p:spPr>
          <a:xfrm>
            <a:off x="639000" y="2130480"/>
            <a:ext cx="10909440" cy="2596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Modern Love"/>
              </a:rPr>
              <a:t>Gesundheitswerkstatt </a:t>
            </a:r>
            <a:br/>
            <a:r>
              <a:rPr b="0" lang="de-DE" sz="6000" spc="-1" strike="noStrike">
                <a:solidFill>
                  <a:srgbClr val="000000"/>
                </a:solidFill>
                <a:latin typeface="Modern Love"/>
              </a:rPr>
              <a:t>9. Klassen</a:t>
            </a:r>
            <a:endParaRPr b="0" lang="de-DE" sz="60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639000" y="5558760"/>
            <a:ext cx="10909440" cy="552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de-CH" sz="3600" spc="-1" strike="noStrike">
                <a:solidFill>
                  <a:srgbClr val="000000"/>
                </a:solidFill>
                <a:latin typeface="The Hand"/>
              </a:rPr>
              <a:t>Nicole Zurkinden, KGF, Länggasse </a:t>
            </a:r>
            <a:endParaRPr b="0" lang="de-C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de-CH" sz="3600" spc="-1" strike="noStrike">
                <a:solidFill>
                  <a:srgbClr val="000000"/>
                </a:solidFill>
                <a:latin typeface="The Hand"/>
              </a:rPr>
              <a:t>Karin Friedli, Gesundheitsdienst der Stadt Bern</a:t>
            </a:r>
            <a:endParaRPr b="0" lang="de-CH" sz="3600" spc="-1" strike="noStrike">
              <a:latin typeface="Arial"/>
            </a:endParaRPr>
          </a:p>
        </p:txBody>
      </p:sp>
      <p:pic>
        <p:nvPicPr>
          <p:cNvPr id="87" name="Grafik 3" descr=""/>
          <p:cNvPicPr/>
          <p:nvPr/>
        </p:nvPicPr>
        <p:blipFill>
          <a:blip r:embed="rId1"/>
          <a:stretch/>
        </p:blipFill>
        <p:spPr>
          <a:xfrm>
            <a:off x="320040" y="625320"/>
            <a:ext cx="11548440" cy="132768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3809880" y="5509080"/>
            <a:ext cx="4571640" cy="27000"/>
          </a:xfrm>
          <a:custGeom>
            <a:avLst/>
            <a:gdLst/>
            <a:ahLst/>
            <a:rect l="l" t="t" r="r" b="b"/>
            <a:pathLst>
              <a:path w="4572000" h="27432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cap="rnd" w="3816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5"/>
          <p:cNvSpPr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6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7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4800" spc="-1" strike="noStrike">
                <a:solidFill>
                  <a:srgbClr val="000000"/>
                </a:solidFill>
                <a:latin typeface="Modern Love"/>
              </a:rPr>
              <a:t>Themen</a:t>
            </a:r>
            <a:endParaRPr b="0" lang="de-DE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38080" y="1929240"/>
            <a:ext cx="10515240" cy="4251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Begrüssung &amp; Einstieg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Reflexion und Gruppenaustausch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Ausgangslage &amp; Zusammenarbeit KGF-Gesundheitsdienst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Ziele und Ablauf der Werkstatt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Einblick in die Posten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Impressionen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Stimmen der Schüler*innen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Austausch: Entwicklung, Wünsche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0000"/>
          </a:bodyPr>
          <a:p>
            <a:pPr>
              <a:lnSpc>
                <a:spcPct val="100000"/>
              </a:lnSpc>
            </a:pPr>
            <a:r>
              <a:rPr b="0" lang="de-DE" sz="4800" spc="-1" strike="noStrike">
                <a:solidFill>
                  <a:srgbClr val="000000"/>
                </a:solidFill>
                <a:latin typeface="Modern Love"/>
              </a:rPr>
              <a:t>Reflexion &amp; Austausch in der Gruppe</a:t>
            </a:r>
            <a:endParaRPr b="0" lang="de-DE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1929240"/>
            <a:ext cx="10515240" cy="425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The Hand"/>
              </a:rPr>
              <a:t>Was bewegt Schüler*innen in der 9. Klasse?</a:t>
            </a: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The Hand"/>
              </a:rPr>
              <a:t>Was brauchen SuS für einen Übergang? </a:t>
            </a: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The Hand"/>
              </a:rPr>
              <a:t>Wie äussert sich ihre Resilienz? </a:t>
            </a: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The Hand"/>
              </a:rPr>
              <a:t>Wie können wir die Resilienz fördern? </a:t>
            </a: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4800" spc="-1" strike="noStrike">
                <a:solidFill>
                  <a:srgbClr val="000000"/>
                </a:solidFill>
                <a:latin typeface="Modern Love"/>
              </a:rPr>
              <a:t>Ausgangslage</a:t>
            </a:r>
            <a:endParaRPr b="0" lang="de-DE" sz="48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97" name="Grafik 4" descr=""/>
          <p:cNvPicPr/>
          <p:nvPr/>
        </p:nvPicPr>
        <p:blipFill>
          <a:blip r:embed="rId1"/>
          <a:stretch/>
        </p:blipFill>
        <p:spPr>
          <a:xfrm>
            <a:off x="838080" y="2062800"/>
            <a:ext cx="5179320" cy="4353120"/>
          </a:xfrm>
          <a:prstGeom prst="rect">
            <a:avLst/>
          </a:prstGeom>
          <a:ln>
            <a:noFill/>
          </a:ln>
        </p:spPr>
      </p:pic>
      <p:pic>
        <p:nvPicPr>
          <p:cNvPr id="98" name="Grafik 5" descr=""/>
          <p:cNvPicPr/>
          <p:nvPr/>
        </p:nvPicPr>
        <p:blipFill>
          <a:blip r:embed="rId2"/>
          <a:stretch/>
        </p:blipFill>
        <p:spPr>
          <a:xfrm>
            <a:off x="6486480" y="2062800"/>
            <a:ext cx="5179320" cy="451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4800" spc="-1" strike="noStrike">
                <a:solidFill>
                  <a:srgbClr val="000000"/>
                </a:solidFill>
                <a:latin typeface="Modern Love"/>
              </a:rPr>
              <a:t>Ziele und Ablauf der Werkstatt</a:t>
            </a:r>
            <a:endParaRPr b="0" lang="de-DE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38080" y="1929240"/>
            <a:ext cx="10515240" cy="4718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Die Schüler*innen…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erhalten die Möglichkeit, sich </a:t>
            </a:r>
            <a:r>
              <a:rPr b="1" lang="de-DE" sz="2700" spc="-1" strike="noStrike">
                <a:solidFill>
                  <a:srgbClr val="000000"/>
                </a:solidFill>
                <a:latin typeface="The Hand"/>
              </a:rPr>
              <a:t>individuell</a:t>
            </a: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 mit verschiedenen Aspekten der Gesundheit auseinanderzusetzen. 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lernen ihre Ressourcen und Unterstützungsmöglichkeiten kennen, die sie bei der Bewältigung von Herausforderungen unterstützen. 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1" lang="de-DE" sz="2700" spc="-1" strike="noStrike">
                <a:solidFill>
                  <a:srgbClr val="000000"/>
                </a:solidFill>
                <a:latin typeface="The Hand"/>
              </a:rPr>
              <a:t>ABLAUF: 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 marL="514440" indent="-51408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Gemeinsamer Einstieg, Tower of Power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 marL="514440" indent="-51408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Freie Arbeit an den Posten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 marL="514440" indent="-51408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SuS halten etwas «Wichtiges» für sich fest, Form ist frei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 marL="514440" indent="-51408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de-DE" sz="2700" spc="-1" strike="noStrike">
                <a:solidFill>
                  <a:srgbClr val="000000"/>
                </a:solidFill>
                <a:latin typeface="The Hand"/>
              </a:rPr>
              <a:t>Gemeinsamer Abschluss</a:t>
            </a: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27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4736880"/>
            <a:ext cx="4243320" cy="27000"/>
          </a:xfrm>
          <a:custGeom>
            <a:avLst/>
            <a:gdLst/>
            <a:ahLst/>
            <a:rect l="l" t="t" r="r" b="b"/>
            <a:pathLst>
              <a:path w="4243589" h="27432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cap="rnd"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TextShape 3"/>
          <p:cNvSpPr txBox="1"/>
          <p:nvPr/>
        </p:nvSpPr>
        <p:spPr>
          <a:xfrm>
            <a:off x="679320" y="717480"/>
            <a:ext cx="10833120" cy="1266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Modern Love"/>
              </a:rPr>
              <a:t>Einblick in die Posten</a:t>
            </a:r>
            <a:endParaRPr b="0" lang="de-DE" sz="60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104" name="Grafik 7" descr=""/>
          <p:cNvPicPr/>
          <p:nvPr/>
        </p:nvPicPr>
        <p:blipFill>
          <a:blip r:embed="rId1"/>
          <a:stretch/>
        </p:blipFill>
        <p:spPr>
          <a:xfrm>
            <a:off x="249480" y="1876320"/>
            <a:ext cx="7261920" cy="4447800"/>
          </a:xfrm>
          <a:prstGeom prst="rect">
            <a:avLst/>
          </a:prstGeom>
          <a:ln>
            <a:noFill/>
          </a:ln>
        </p:spPr>
      </p:pic>
      <p:pic>
        <p:nvPicPr>
          <p:cNvPr id="105" name="Grafik 15" descr="Ein Bild, das Text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7547040" y="2149560"/>
            <a:ext cx="2285280" cy="3047400"/>
          </a:xfrm>
          <a:prstGeom prst="rect">
            <a:avLst/>
          </a:prstGeom>
          <a:ln>
            <a:noFill/>
          </a:ln>
        </p:spPr>
      </p:pic>
      <p:pic>
        <p:nvPicPr>
          <p:cNvPr id="106" name="Grafik 11" descr="Ein Bild, das Text, drinnen, Wand, Tisch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9867960" y="3350160"/>
            <a:ext cx="2285280" cy="304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793440" y="392040"/>
            <a:ext cx="10452600" cy="885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4800" spc="-1" strike="noStrike">
                <a:solidFill>
                  <a:srgbClr val="000000"/>
                </a:solidFill>
                <a:latin typeface="Modern Love"/>
              </a:rPr>
              <a:t>Stimmen der Schüler*innen</a:t>
            </a:r>
            <a:endParaRPr b="0" lang="de-DE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56080" y="1041840"/>
            <a:ext cx="10497240" cy="5139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/>
          </a:bodyPr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Es war cool, selber wählen zu dürfen </a:t>
            </a:r>
            <a:r>
              <a:rPr b="0" lang="de-DE" sz="1600" spc="-1" strike="noStrike">
                <a:solidFill>
                  <a:srgbClr val="ff0000"/>
                </a:solidFill>
                <a:latin typeface="The Hand"/>
              </a:rPr>
              <a:t>( wurde am Meisten genannt)</a:t>
            </a:r>
            <a:endParaRPr b="0" lang="de-DE" sz="1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Ich oder Du Spiel hat richtig Spass gemacht  </a:t>
            </a:r>
            <a:r>
              <a:rPr b="0" lang="de-DE" sz="1600" spc="-1" strike="noStrike">
                <a:solidFill>
                  <a:srgbClr val="ff0000"/>
                </a:solidFill>
                <a:latin typeface="The Hand"/>
              </a:rPr>
              <a:t>(Der "beste" Posten)</a:t>
            </a:r>
            <a:endParaRPr b="0" lang="de-DE" sz="1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Es war cool ein Morgen mal gemeinsam mit der Klasse "frei" zu sein 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Die Gespräche mit Kolleg*innen waren sehr spannend 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Besser als Schule 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War ganz o.k. habe aber nicht gecheckt was das bringen soll 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The Hand"/>
              </a:rPr>
              <a:t>Hätten gerne noch etwas mehr zum Thema psychische Gesundheit (Depression, Suizid, Ritzen)</a:t>
            </a:r>
            <a:endParaRPr b="0" lang="de-DE" sz="2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4800" spc="-1" strike="noStrike">
                <a:solidFill>
                  <a:srgbClr val="000000"/>
                </a:solidFill>
                <a:latin typeface="Modern Love"/>
              </a:rPr>
              <a:t>Austausch: Wo könnte es hingehen? </a:t>
            </a:r>
            <a:endParaRPr b="0" lang="de-DE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38080" y="1929240"/>
            <a:ext cx="10515240" cy="425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The Hand"/>
              </a:rPr>
              <a:t>Wo seht ihr weitere Themen? </a:t>
            </a: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The Hand"/>
              </a:rPr>
              <a:t>Welche Wünsche ergeben sich? </a:t>
            </a: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de-DE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LibreOffice/6.3.4.2$Windows_X86_64 LibreOffice_project/60da17e045e08f1793c57c00ba83cdfce946d0aa</Application>
  <Words>269</Words>
  <Paragraphs>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2021-05-18T08:44:20Z</dcterms:created>
  <dc:creator>Zurkinden, Nicole</dc:creator>
  <dc:description/>
  <dc:language>de-CH</dc:language>
  <cp:lastModifiedBy/>
  <dcterms:modified xsi:type="dcterms:W3CDTF">2021-06-08T11:33:44Z</dcterms:modified>
  <cp:revision>5</cp:revision>
  <dc:subject/>
  <dc:title>Gesundheitswerkstatt  9. Klassen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